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30"/>
  </p:notesMasterIdLst>
  <p:sldIdLst>
    <p:sldId id="261" r:id="rId2"/>
    <p:sldId id="281" r:id="rId3"/>
    <p:sldId id="262" r:id="rId4"/>
    <p:sldId id="288" r:id="rId5"/>
    <p:sldId id="271" r:id="rId6"/>
    <p:sldId id="286" r:id="rId7"/>
    <p:sldId id="280" r:id="rId8"/>
    <p:sldId id="270" r:id="rId9"/>
    <p:sldId id="263" r:id="rId10"/>
    <p:sldId id="273" r:id="rId11"/>
    <p:sldId id="274" r:id="rId12"/>
    <p:sldId id="272" r:id="rId13"/>
    <p:sldId id="266" r:id="rId14"/>
    <p:sldId id="287" r:id="rId15"/>
    <p:sldId id="267" r:id="rId16"/>
    <p:sldId id="284" r:id="rId17"/>
    <p:sldId id="285" r:id="rId18"/>
    <p:sldId id="278" r:id="rId19"/>
    <p:sldId id="268" r:id="rId20"/>
    <p:sldId id="521" r:id="rId21"/>
    <p:sldId id="289" r:id="rId22"/>
    <p:sldId id="256" r:id="rId23"/>
    <p:sldId id="264" r:id="rId24"/>
    <p:sldId id="530" r:id="rId25"/>
    <p:sldId id="528" r:id="rId26"/>
    <p:sldId id="523" r:id="rId27"/>
    <p:sldId id="526" r:id="rId28"/>
    <p:sldId id="527" r:id="rId2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ghu agarwal" initials="ra" lastIdx="1" clrIdx="0">
    <p:extLst>
      <p:ext uri="{19B8F6BF-5375-455C-9EA6-DF929625EA0E}">
        <p15:presenceInfo xmlns:p15="http://schemas.microsoft.com/office/powerpoint/2012/main" userId="2b1054ec1f13101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60"/>
  </p:normalViewPr>
  <p:slideViewPr>
    <p:cSldViewPr>
      <p:cViewPr varScale="1">
        <p:scale>
          <a:sx n="99" d="100"/>
          <a:sy n="99" d="100"/>
        </p:scale>
        <p:origin x="194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B18781D-FCC9-434A-B6B3-E6B510739B1E}" type="datetimeFigureOut">
              <a:rPr lang="en-US" smtClean="0"/>
              <a:t>5/4/2026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9B0FD44-0227-41E7-AC76-14CA5DC295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223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0FD44-0227-41E7-AC76-14CA5DC2957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268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0FD44-0227-41E7-AC76-14CA5DC2957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625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0FD44-0227-41E7-AC76-14CA5DC2957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241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>
          <a:extLst>
            <a:ext uri="{FF2B5EF4-FFF2-40B4-BE49-F238E27FC236}">
              <a16:creationId xmlns:a16="http://schemas.microsoft.com/office/drawing/2014/main" id="{563359F7-7015-CA51-50CE-62CAFEF78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2e57fdc080_0_182:notes">
            <a:extLst>
              <a:ext uri="{FF2B5EF4-FFF2-40B4-BE49-F238E27FC236}">
                <a16:creationId xmlns:a16="http://schemas.microsoft.com/office/drawing/2014/main" id="{540B224F-F9E5-C0B7-B58B-BB70934FE4E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2e57fdc080_0_182:notes">
            <a:extLst>
              <a:ext uri="{FF2B5EF4-FFF2-40B4-BE49-F238E27FC236}">
                <a16:creationId xmlns:a16="http://schemas.microsoft.com/office/drawing/2014/main" id="{23C9FB9D-EAD7-C4CE-6EDB-68BF710F71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9327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bc1958ffd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bc1958ffd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2e57fdc080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2e57fdc080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2f130246e7_8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2f130246e7_8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1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2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7" indent="0" algn="r">
              <a:buNone/>
              <a:defRPr>
                <a:solidFill>
                  <a:schemeClr val="tx2"/>
                </a:solidFill>
              </a:defRPr>
            </a:lvl1pPr>
            <a:lvl2pPr marL="457189" indent="0" algn="ctr">
              <a:buNone/>
            </a:lvl2pPr>
            <a:lvl3pPr marL="914378" indent="0" algn="ctr">
              <a:buNone/>
            </a:lvl3pPr>
            <a:lvl4pPr marL="1371566" indent="0" algn="ctr">
              <a:buNone/>
            </a:lvl4pPr>
            <a:lvl5pPr marL="1828754" indent="0" algn="ctr">
              <a:buNone/>
            </a:lvl5pPr>
            <a:lvl6pPr marL="2285943" indent="0" algn="ctr">
              <a:buNone/>
            </a:lvl6pPr>
            <a:lvl7pPr marL="2743132" indent="0" algn="ctr">
              <a:buNone/>
            </a:lvl7pPr>
            <a:lvl8pPr marL="3200320" indent="0" algn="ctr">
              <a:buNone/>
            </a:lvl8pPr>
            <a:lvl9pPr marL="3657509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1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 sz="180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2F43013-301E-426C-9272-574D845E63C7}" type="datetime1">
              <a:rPr lang="en-US" smtClean="0"/>
              <a:t>5/4/2026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r>
              <a:rPr lang="en-US"/>
              <a:t>Graduate Projects Meeting                          May 1, 2026</a:t>
            </a:r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20D4317-F89C-486C-91B7-DD20B4A946F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30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/>
          <a:p>
            <a:fld id="{D1CDD794-B695-4A68-A2E3-1C50D5C0A5B4}" type="datetime1">
              <a:rPr lang="en-US" smtClean="0"/>
              <a:t>5/4/2026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Graduate Projects Meeting                          May 1, 2026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D4317-F89C-486C-91B7-DD20B4A946F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4" y="274641"/>
            <a:ext cx="1777471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/>
          <a:p>
            <a:fld id="{C8B66553-F3A4-4D53-9E64-05116AD21605}" type="datetime1">
              <a:rPr lang="en-US" smtClean="0"/>
              <a:t>5/4/2026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Graduate Projects Meeting                          May 1, 2026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D4317-F89C-486C-91B7-DD20B4A946F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8"/>
            <a:ext cx="8520600" cy="8155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6001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310760"/>
            <a:ext cx="548700" cy="33852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639137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54CC27-6A77-4EF4-8F9B-463074D396EF}" type="datetime1">
              <a:rPr lang="en-US" altLang="en-US" smtClean="0"/>
              <a:t>5/4/2026</a:t>
            </a:fld>
            <a:endParaRPr lang="en-US" sz="135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Graduate Projects Meeting                          May 1, 2026</a:t>
            </a:r>
          </a:p>
        </p:txBody>
      </p:sp>
      <p:sp>
        <p:nvSpPr>
          <p:cNvPr id="5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2CEFA4-B2A4-486F-AFA2-AC14D9064616}" type="slidenum">
              <a:rPr lang="en-US" altLang="en-US"/>
              <a:pPr>
                <a:defRPr/>
              </a:pPr>
              <a:t>‹#›</a:t>
            </a:fld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769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extLst/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/>
          <a:p>
            <a:fld id="{F467BF26-77CD-4993-98B2-2428083C187B}" type="datetime1">
              <a:rPr lang="en-US" smtClean="0"/>
              <a:t>5/4/2026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Graduate Projects Meeting                          May 1, 2026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D4317-F89C-486C-91B7-DD20B4A946F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extLst/>
          </a:lstStyle>
          <a:p>
            <a:r>
              <a:rPr kumimoji="0"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/>
          <a:p>
            <a:fld id="{9742192F-6B19-4680-A51E-121D2AF7274C}" type="datetime1">
              <a:rPr lang="en-US" smtClean="0"/>
              <a:t>5/4/2026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Graduate Projects Meeting                          May 1, 2026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D4317-F89C-486C-91B7-DD20B4A946F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9"/>
            <a:ext cx="4038600" cy="4525963"/>
          </a:xfrm>
        </p:spPr>
        <p:txBody>
          <a:bodyPr/>
          <a:lstStyle>
            <a:lvl1pPr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extLst/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/>
          <a:p>
            <a:fld id="{C528915D-A04A-4283-8B64-613F3927B955}" type="datetime1">
              <a:rPr lang="en-US" smtClean="0"/>
              <a:t>5/4/2026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Graduate Projects Meeting                          May 1, 2026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D4317-F89C-486C-91B7-DD20B4A946F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extLst/>
          </a:lstStyle>
          <a:p>
            <a:r>
              <a:rPr kumimoji="0" lang="en-US" dirty="0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7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1" y="1444295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444295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/>
          <a:p>
            <a:fld id="{325C7042-96FC-432A-8001-E95CF1FC393A}" type="datetime1">
              <a:rPr lang="en-US" smtClean="0"/>
              <a:t>5/4/2026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Graduate Projects Meeting                          May 1, 2026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D4317-F89C-486C-91B7-DD20B4A946FF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/>
          <a:p>
            <a:fld id="{74C3932C-11FC-4BF5-B4D9-DFDE04995F71}" type="datetime1">
              <a:rPr lang="en-US" smtClean="0"/>
              <a:t>5/4/2026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Graduate Projects Meeting                          May 1, 2026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D4317-F89C-486C-91B7-DD20B4A946F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/>
          <a:p>
            <a:fld id="{C69DF61A-D6C2-479D-8E15-696E6E5F2E58}" type="datetime1">
              <a:rPr lang="en-US" smtClean="0"/>
              <a:t>5/4/2026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Graduate Projects Meeting                          May 1, 2026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D4317-F89C-486C-91B7-DD20B4A946F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/>
          <a:p>
            <a:fld id="{406D9A30-CCD7-4798-9B3C-33AE2E43A051}" type="datetime1">
              <a:rPr lang="en-US" smtClean="0"/>
              <a:t>5/4/2026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Graduate Projects Meeting                          May 1, 2026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D4317-F89C-486C-91B7-DD20B4A946FF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3"/>
            <a:ext cx="7162800" cy="648232"/>
          </a:xfrm>
          <a:noFill/>
        </p:spPr>
        <p:txBody>
          <a:bodyPr lIns="91440" tIns="0" rIns="91440" anchor="t"/>
          <a:lstStyle>
            <a:lvl1pPr marL="0" marR="18287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17B28B4-2F85-4722-9ACB-D76BEFEA8E19}" type="datetime1">
              <a:rPr lang="en-US" smtClean="0"/>
              <a:t>5/4/2026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3" y="6407945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lang="en-US"/>
              <a:t>Graduate Projects Meeting                          May 1, 2026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20D4317-F89C-486C-91B7-DD20B4A946F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3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7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3" y="5791254"/>
            <a:ext cx="3402315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9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7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3" y="5791254"/>
            <a:ext cx="3402315" cy="1080868"/>
          </a:xfrm>
          <a:prstGeom prst="rtTriangle">
            <a:avLst/>
          </a:prstGeom>
          <a:blipFill>
            <a:blip r:embed="rId15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9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9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3" y="6407945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r>
              <a:rPr lang="en-US"/>
              <a:t>Graduate Projects Meeting                          May 1, 2026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5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920D4317-F89C-486C-91B7-DD20B4A946FF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51" indent="-256025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76" indent="-228594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14" indent="-228594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72" indent="-228594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indent="-228594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160" indent="-228594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754" indent="-228594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348" indent="-228594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5943" indent="-228594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jsu.edu/people/raymond.yee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hyperlink" Target="https://www.linkedin.com/in/raymond-k-yee-54b58a36/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JPG"/><Relationship Id="rId18" Type="http://schemas.openxmlformats.org/officeDocument/2006/relationships/image" Target="../media/image23.png"/><Relationship Id="rId3" Type="http://schemas.openxmlformats.org/officeDocument/2006/relationships/hyperlink" Target="https://doi.org/10.54941/ahfe1006382" TargetMode="External"/><Relationship Id="rId7" Type="http://schemas.openxmlformats.org/officeDocument/2006/relationships/hyperlink" Target="https://orcid.org/0000-0003-3085-9847" TargetMode="External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sites.google.com/sjsu.edu/biorob/" TargetMode="External"/><Relationship Id="rId11" Type="http://schemas.openxmlformats.org/officeDocument/2006/relationships/hyperlink" Target="https://www.nsf.gov/awardsearch/show-award/?AWD_ID=2431636&amp;HistoricalAwards=false" TargetMode="External"/><Relationship Id="rId5" Type="http://schemas.openxmlformats.org/officeDocument/2006/relationships/hyperlink" Target="https://www.sjsu.edu/people/lin.jiang/" TargetMode="External"/><Relationship Id="rId15" Type="http://schemas.openxmlformats.org/officeDocument/2006/relationships/image" Target="../media/image20.png"/><Relationship Id="rId10" Type="http://schemas.openxmlformats.org/officeDocument/2006/relationships/image" Target="../media/image16.jpg"/><Relationship Id="rId19" Type="http://schemas.openxmlformats.org/officeDocument/2006/relationships/image" Target="../media/image24.png"/><Relationship Id="rId4" Type="http://schemas.openxmlformats.org/officeDocument/2006/relationships/hyperlink" Target="https://doi.org/10.1115/1.4071027" TargetMode="External"/><Relationship Id="rId9" Type="http://schemas.openxmlformats.org/officeDocument/2006/relationships/image" Target="../media/image15.jpg"/><Relationship Id="rId1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hyperlink" Target="https://reporter.nih.gov/search/1xGVaol1zEuqX9iP7_cKQA/project-details/11043930" TargetMode="External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orcid.org/0000-0003-4522-0560" TargetMode="External"/><Relationship Id="rId11" Type="http://schemas.openxmlformats.org/officeDocument/2006/relationships/image" Target="../media/image28.png"/><Relationship Id="rId5" Type="http://schemas.openxmlformats.org/officeDocument/2006/relationships/hyperlink" Target="https://www.sjsu.edu/mems/" TargetMode="External"/><Relationship Id="rId10" Type="http://schemas.openxmlformats.org/officeDocument/2006/relationships/hyperlink" Target="https://doi.org/10.1016/j.bpr.2025.100207" TargetMode="External"/><Relationship Id="rId4" Type="http://schemas.openxmlformats.org/officeDocument/2006/relationships/hyperlink" Target="https://www.sjsu.edu/people/sang-joon.lee/" TargetMode="External"/><Relationship Id="rId9" Type="http://schemas.openxmlformats.org/officeDocument/2006/relationships/hyperlink" Target="https://doi.org/10.1101/2023.03.24.534185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hyperlink" Target="https://scholar.google.com/citations?user=uoQP2HwAAAAJ&amp;hl=en" TargetMode="External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hyperlink" Target="https://sites.google.com/sjsu.edu/armslab" TargetMode="External"/><Relationship Id="rId9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jsu.edu/me/docs/msme_currentstudents-candidacy_form_instructions_02_05_19.pdf" TargetMode="External"/><Relationship Id="rId2" Type="http://schemas.openxmlformats.org/officeDocument/2006/relationships/hyperlink" Target="https://www.sjsu.edu/me/docs/forms_gape-candidacy.pdf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jsu.edu/me/graduate/current-msme/advising/project-and-thesis/project-proposal.php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60000"/>
              </a:lnSpc>
              <a:spcBef>
                <a:spcPts val="0"/>
              </a:spcBef>
            </a:pPr>
            <a:endParaRPr lang="en-US" sz="3100" dirty="0"/>
          </a:p>
          <a:p>
            <a:pPr marL="624076" indent="-514350">
              <a:lnSpc>
                <a:spcPct val="16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3100" dirty="0"/>
              <a:t>Course Requirements and Procedures</a:t>
            </a:r>
          </a:p>
          <a:p>
            <a:pPr marL="624076" indent="-514350">
              <a:lnSpc>
                <a:spcPct val="16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3100" dirty="0"/>
              <a:t>Proposal Requirements</a:t>
            </a:r>
          </a:p>
          <a:p>
            <a:pPr marL="624076" indent="-514350">
              <a:lnSpc>
                <a:spcPct val="16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3100" dirty="0"/>
              <a:t>How to add the course</a:t>
            </a:r>
          </a:p>
          <a:p>
            <a:pPr marL="624076" indent="-514350">
              <a:lnSpc>
                <a:spcPct val="16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3100" dirty="0"/>
              <a:t>Exploring the available Projects</a:t>
            </a:r>
          </a:p>
          <a:p>
            <a:pPr marL="624076" indent="-514350">
              <a:lnSpc>
                <a:spcPct val="160000"/>
              </a:lnSpc>
              <a:spcBef>
                <a:spcPts val="0"/>
              </a:spcBef>
              <a:buFont typeface="+mj-lt"/>
              <a:buAutoNum type="arabicPeriod"/>
            </a:pPr>
            <a:endParaRPr lang="en-US" sz="3100" dirty="0"/>
          </a:p>
          <a:p>
            <a:pPr>
              <a:lnSpc>
                <a:spcPct val="200000"/>
              </a:lnSpc>
            </a:pPr>
            <a:endParaRPr lang="en-US" sz="3100" dirty="0"/>
          </a:p>
          <a:p>
            <a:pPr>
              <a:lnSpc>
                <a:spcPct val="200000"/>
              </a:lnSpc>
            </a:pPr>
            <a:endParaRPr lang="en-US" sz="3100" dirty="0"/>
          </a:p>
          <a:p>
            <a:pPr>
              <a:lnSpc>
                <a:spcPct val="200000"/>
              </a:lnSpc>
            </a:pPr>
            <a:endParaRPr lang="en-US" sz="31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6407945"/>
            <a:ext cx="4800600" cy="365125"/>
          </a:xfrm>
        </p:spPr>
        <p:txBody>
          <a:bodyPr/>
          <a:lstStyle/>
          <a:p>
            <a:pPr algn="l"/>
            <a:r>
              <a:rPr lang="en-US" dirty="0"/>
              <a:t>Graduate Projects Meeting                          May 1, 2026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D4317-F89C-486C-91B7-DD20B4A946FF}" type="slidenum">
              <a:rPr lang="en-US" smtClean="0"/>
              <a:t>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06690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>
                <a:solidFill>
                  <a:srgbClr val="0070C0"/>
                </a:solidFill>
              </a:rPr>
            </a:br>
            <a:br>
              <a:rPr lang="en-US" dirty="0">
                <a:solidFill>
                  <a:srgbClr val="0070C0"/>
                </a:solidFill>
              </a:rPr>
            </a:br>
            <a:br>
              <a:rPr lang="en-US" dirty="0">
                <a:solidFill>
                  <a:srgbClr val="0070C0"/>
                </a:solidFill>
              </a:rPr>
            </a:br>
            <a:r>
              <a:rPr lang="en-US" sz="3100" dirty="0"/>
              <a:t>Graduate Projects Meeting</a:t>
            </a:r>
            <a:br>
              <a:rPr lang="en-US" sz="3100" dirty="0"/>
            </a:br>
            <a:r>
              <a:rPr lang="en-US" sz="3100" dirty="0"/>
              <a:t>May 1, 2026</a:t>
            </a:r>
            <a:br>
              <a:rPr lang="en-US" dirty="0"/>
            </a:br>
            <a:br>
              <a:rPr lang="en-US" sz="1300" dirty="0"/>
            </a:br>
            <a:r>
              <a:rPr lang="en-US" sz="4000" dirty="0">
                <a:solidFill>
                  <a:srgbClr val="0070C0"/>
                </a:solidFill>
              </a:rPr>
              <a:t>Agenda</a:t>
            </a:r>
            <a:br>
              <a:rPr lang="en-US" sz="4000" dirty="0">
                <a:solidFill>
                  <a:srgbClr val="0070C0"/>
                </a:solidFill>
              </a:rPr>
            </a:br>
            <a:br>
              <a:rPr lang="en-US" dirty="0">
                <a:solidFill>
                  <a:srgbClr val="0070C0"/>
                </a:solidFill>
              </a:rPr>
            </a:b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437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109DA7-C91B-4E49-89AB-9FBBEB4D9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Graduate Projects Meeting                          May 1,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E518E-F388-4897-B5E0-51D3AFDB2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D4317-F89C-486C-91B7-DD20B4A946FF}" type="slidenum">
              <a:rPr lang="en-US" smtClean="0"/>
              <a:t>10</a:t>
            </a:fld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F809CDC-2F82-4B5B-A34F-C8A5D8CE5A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983" y="457200"/>
            <a:ext cx="8302178" cy="550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932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FE236E9-41DE-4D8F-8455-FBC1CD1F0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90600"/>
            <a:ext cx="8458200" cy="4495800"/>
          </a:xfrm>
        </p:spPr>
        <p:txBody>
          <a:bodyPr>
            <a:normAutofit/>
          </a:bodyPr>
          <a:lstStyle/>
          <a:p>
            <a:pPr marL="109725" indent="0">
              <a:buNone/>
            </a:pPr>
            <a:endParaRPr lang="en-US" sz="2800" dirty="0"/>
          </a:p>
          <a:p>
            <a:pPr marL="109725" indent="0">
              <a:buNone/>
            </a:pPr>
            <a:endParaRPr lang="en-US" sz="2800" dirty="0"/>
          </a:p>
          <a:p>
            <a:pPr marL="109725" indent="0">
              <a:buNone/>
            </a:pPr>
            <a:endParaRPr lang="en-US" sz="2800" dirty="0"/>
          </a:p>
          <a:p>
            <a:pPr marL="109725" indent="0">
              <a:buNone/>
            </a:pPr>
            <a:endParaRPr lang="en-US" sz="2800" dirty="0"/>
          </a:p>
          <a:p>
            <a:pPr marL="109725" indent="0">
              <a:buNone/>
            </a:pPr>
            <a:endParaRPr lang="en-US" sz="2800" dirty="0"/>
          </a:p>
          <a:p>
            <a:pPr marL="109725" indent="0">
              <a:buNone/>
            </a:pPr>
            <a:endParaRPr lang="en-US" sz="2800" dirty="0"/>
          </a:p>
          <a:p>
            <a:pPr marL="109725" indent="0">
              <a:buNone/>
            </a:pPr>
            <a:r>
              <a:rPr lang="en-US" sz="2200" b="1" i="1" dirty="0"/>
              <a:t>NOTE: This is scheduled by the ME office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6B6C8B-0D7F-467D-B801-28300C740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2400" y="6407945"/>
            <a:ext cx="4191000" cy="365125"/>
          </a:xfrm>
        </p:spPr>
        <p:txBody>
          <a:bodyPr/>
          <a:lstStyle/>
          <a:p>
            <a:r>
              <a:rPr lang="en-US"/>
              <a:t>Graduate Projects Meeting                          May 1,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DA0323-A8EA-493D-960B-15E33DE68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D4317-F89C-486C-91B7-DD20B4A946FF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2AC289C-C359-4CD7-A7A0-9F9DEF07C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76071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5. Oral Presentation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ED9393-4E55-4B88-AF9C-1B75E5E6D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066800"/>
            <a:ext cx="79248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34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0441EC-D006-44E2-8986-9F55DA2AB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029200"/>
          </a:xfrm>
        </p:spPr>
        <p:txBody>
          <a:bodyPr/>
          <a:lstStyle/>
          <a:p>
            <a:pPr marL="109725" indent="0">
              <a:buNone/>
            </a:pPr>
            <a:r>
              <a:rPr lang="en-US" b="1" dirty="0"/>
              <a:t>Before the Oral presentation:</a:t>
            </a:r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94C7DB-D90B-4E26-AC43-CADA02B8F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Graduate Projects Meeting                          May 1,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0856C-48B7-47BE-B80B-B4C2CC715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D4317-F89C-486C-91B7-DD20B4A946FF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A29C7AA-A024-4164-A37D-89569769C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552" y="228600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5. Oral Presentation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579094-E83E-426E-9B9F-2335E5679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38" y="1990725"/>
            <a:ext cx="8162925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69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66801"/>
            <a:ext cx="8229600" cy="4940491"/>
          </a:xfrm>
        </p:spPr>
        <p:txBody>
          <a:bodyPr/>
          <a:lstStyle/>
          <a:p>
            <a:pPr marL="109725" indent="0">
              <a:buNone/>
            </a:pPr>
            <a:endParaRPr lang="en-US" b="1" dirty="0"/>
          </a:p>
          <a:p>
            <a:pPr marL="109725" indent="0">
              <a:spcBef>
                <a:spcPts val="0"/>
              </a:spcBef>
              <a:buNone/>
            </a:pPr>
            <a:r>
              <a:rPr lang="en-US" sz="2400" dirty="0"/>
              <a:t>1. Midterm Report: Check with your committee chair </a:t>
            </a:r>
          </a:p>
          <a:p>
            <a:pPr marL="109725" indent="0">
              <a:spcBef>
                <a:spcPts val="0"/>
              </a:spcBef>
              <a:buNone/>
            </a:pPr>
            <a:endParaRPr lang="en-US" sz="2400" dirty="0"/>
          </a:p>
          <a:p>
            <a:pPr marL="109725" indent="0">
              <a:spcBef>
                <a:spcPts val="0"/>
              </a:spcBef>
              <a:buNone/>
            </a:pPr>
            <a:r>
              <a:rPr lang="en-US" sz="2400" dirty="0"/>
              <a:t>2. Oral Presentation</a:t>
            </a:r>
            <a:endParaRPr lang="en-US" sz="2400" b="1" i="1" dirty="0"/>
          </a:p>
          <a:p>
            <a:pPr marL="109725" indent="0">
              <a:spcBef>
                <a:spcPts val="0"/>
              </a:spcBef>
              <a:buNone/>
            </a:pPr>
            <a:endParaRPr lang="en-US" sz="2400" dirty="0"/>
          </a:p>
          <a:p>
            <a:pPr marL="109725" indent="0">
              <a:spcBef>
                <a:spcPts val="0"/>
              </a:spcBef>
              <a:buNone/>
            </a:pPr>
            <a:r>
              <a:rPr lang="en-US" sz="2400" dirty="0"/>
              <a:t>3. Final Report (draft): Before you make the Oral  </a:t>
            </a:r>
          </a:p>
          <a:p>
            <a:pPr marL="109725" indent="0">
              <a:spcBef>
                <a:spcPts val="0"/>
              </a:spcBef>
              <a:buNone/>
            </a:pPr>
            <a:r>
              <a:rPr lang="en-US" sz="2400" dirty="0"/>
              <a:t>    presentation</a:t>
            </a:r>
          </a:p>
          <a:p>
            <a:pPr marL="109725" indent="0">
              <a:spcBef>
                <a:spcPts val="0"/>
              </a:spcBef>
              <a:buNone/>
            </a:pPr>
            <a:endParaRPr lang="en-US" sz="2400" dirty="0"/>
          </a:p>
          <a:p>
            <a:pPr marL="109725" indent="0">
              <a:spcBef>
                <a:spcPts val="0"/>
              </a:spcBef>
              <a:buNone/>
            </a:pPr>
            <a:r>
              <a:rPr lang="en-US" sz="2400" dirty="0"/>
              <a:t>4. Advisory committee consultation form</a:t>
            </a:r>
          </a:p>
          <a:p>
            <a:pPr marL="109725" indent="0">
              <a:spcBef>
                <a:spcPts val="0"/>
              </a:spcBef>
              <a:buNone/>
            </a:pPr>
            <a:endParaRPr lang="en-US" sz="2400" dirty="0"/>
          </a:p>
          <a:p>
            <a:pPr marL="109725" indent="0">
              <a:spcBef>
                <a:spcPts val="0"/>
              </a:spcBef>
              <a:buNone/>
            </a:pPr>
            <a:r>
              <a:rPr lang="en-US" sz="2400" dirty="0"/>
              <a:t>4. Final Report: For due date, check with your Committee Chair</a:t>
            </a:r>
          </a:p>
          <a:p>
            <a:pPr marL="109725" indent="0">
              <a:buNone/>
            </a:pPr>
            <a:endParaRPr lang="en-US" sz="2400" dirty="0"/>
          </a:p>
          <a:p>
            <a:pPr marL="880088" lvl="1" indent="-514337">
              <a:buFont typeface="+mj-lt"/>
              <a:buAutoNum type="arabicPeriod"/>
            </a:pPr>
            <a:endParaRPr lang="en-US" dirty="0"/>
          </a:p>
          <a:p>
            <a:pPr marL="880088" lvl="1" indent="-514337">
              <a:buFont typeface="+mj-lt"/>
              <a:buAutoNum type="arabicPeriod"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29000" y="6407945"/>
            <a:ext cx="5029200" cy="365125"/>
          </a:xfrm>
        </p:spPr>
        <p:txBody>
          <a:bodyPr/>
          <a:lstStyle/>
          <a:p>
            <a:r>
              <a:rPr lang="en-US"/>
              <a:t>Graduate Projects Meeting                          May 1, 2026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D4317-F89C-486C-91B7-DD20B4A946FF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Deliverables</a:t>
            </a:r>
          </a:p>
        </p:txBody>
      </p:sp>
    </p:spTree>
    <p:extLst>
      <p:ext uri="{BB962C8B-B14F-4D97-AF65-F5344CB8AC3E}">
        <p14:creationId xmlns:p14="http://schemas.microsoft.com/office/powerpoint/2010/main" val="242198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9ABD8E-3D93-4EAE-B68E-BA975C3F5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Graduate Projects Meeting                          May 1,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FA7889-8BA5-40CD-B121-191C23018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D4317-F89C-486C-91B7-DD20B4A946FF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C28E574-2E09-4C8C-826F-8C2CC006C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How to Arrange for the Oral Presentation?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C2179F4-845C-49A1-9FA7-19784EC2DA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7950" y="2895600"/>
            <a:ext cx="3848100" cy="299085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8806F1-7FF1-42CE-AA10-914E528CF19C}"/>
              </a:ext>
            </a:extLst>
          </p:cNvPr>
          <p:cNvSpPr txBox="1"/>
          <p:nvPr/>
        </p:nvSpPr>
        <p:spPr>
          <a:xfrm>
            <a:off x="466531" y="1447878"/>
            <a:ext cx="8403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Contact the ME office to schedule your oral presentation. The ME office will contact your advisory committee and schedule your presentation.</a:t>
            </a:r>
          </a:p>
        </p:txBody>
      </p:sp>
    </p:spTree>
    <p:extLst>
      <p:ext uri="{BB962C8B-B14F-4D97-AF65-F5344CB8AC3E}">
        <p14:creationId xmlns:p14="http://schemas.microsoft.com/office/powerpoint/2010/main" val="32081053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703D9F-2928-4C19-8E6A-F4249FE8D4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You must have an </a:t>
            </a:r>
            <a:r>
              <a:rPr lang="en-US" sz="2800" b="1" u="sng" dirty="0">
                <a:solidFill>
                  <a:srgbClr val="FF0000"/>
                </a:solidFill>
              </a:rPr>
              <a:t>approved</a:t>
            </a:r>
            <a:r>
              <a:rPr lang="en-US" sz="2800" dirty="0"/>
              <a:t> proposal to get an add code.</a:t>
            </a:r>
          </a:p>
          <a:p>
            <a:endParaRPr lang="en-US" sz="2800" dirty="0"/>
          </a:p>
          <a:p>
            <a:r>
              <a:rPr lang="en-US" sz="2800" dirty="0"/>
              <a:t>After the proposal is fully approved, you can get the  add code from the ME office.</a:t>
            </a:r>
          </a:p>
          <a:p>
            <a:endParaRPr lang="en-US" sz="2800" dirty="0"/>
          </a:p>
          <a:p>
            <a:r>
              <a:rPr lang="en-US" sz="2800" dirty="0"/>
              <a:t>No Pre-registration allowed</a:t>
            </a:r>
          </a:p>
          <a:p>
            <a:endParaRPr lang="en-US" sz="2400" i="1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E4589E-5CA3-4900-B4EC-057C47BD3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2800" y="6407945"/>
            <a:ext cx="4648200" cy="365125"/>
          </a:xfrm>
        </p:spPr>
        <p:txBody>
          <a:bodyPr/>
          <a:lstStyle/>
          <a:p>
            <a:r>
              <a:rPr lang="en-US"/>
              <a:t>Graduate Projects Meeting                          May 1,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198A7D-F541-44D1-85CB-86708FCED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D4317-F89C-486C-91B7-DD20B4A946FF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B191791-707C-41FF-B6E0-293490BF5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How to Add ME 295 A or ME 299</a:t>
            </a:r>
          </a:p>
        </p:txBody>
      </p:sp>
    </p:spTree>
    <p:extLst>
      <p:ext uri="{BB962C8B-B14F-4D97-AF65-F5344CB8AC3E}">
        <p14:creationId xmlns:p14="http://schemas.microsoft.com/office/powerpoint/2010/main" val="143937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BF4C68-8716-4BB9-8FBD-3351A0D11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940491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9600" b="1" dirty="0"/>
              <a:t>This Semester: </a:t>
            </a:r>
          </a:p>
          <a:p>
            <a:pPr marL="0">
              <a:lnSpc>
                <a:spcPct val="150000"/>
              </a:lnSpc>
              <a:spcBef>
                <a:spcPts val="0"/>
              </a:spcBef>
            </a:pPr>
            <a:endParaRPr lang="en-US" sz="3800" b="1" dirty="0"/>
          </a:p>
          <a:p>
            <a:pPr marL="0">
              <a:lnSpc>
                <a:spcPct val="150000"/>
              </a:lnSpc>
              <a:spcBef>
                <a:spcPts val="0"/>
              </a:spcBef>
            </a:pPr>
            <a:r>
              <a:rPr lang="en-US" sz="8000" b="1" dirty="0"/>
              <a:t>May 1, 2026</a:t>
            </a:r>
          </a:p>
          <a:p>
            <a:pPr marL="493764" lvl="2">
              <a:lnSpc>
                <a:spcPct val="150000"/>
              </a:lnSpc>
              <a:spcBef>
                <a:spcPts val="0"/>
              </a:spcBef>
            </a:pPr>
            <a:r>
              <a:rPr lang="en-US" sz="8800" i="1" dirty="0"/>
              <a:t>Project Initiation Meeting</a:t>
            </a:r>
          </a:p>
          <a:p>
            <a:pPr marL="256025" lvl="1">
              <a:lnSpc>
                <a:spcPct val="150000"/>
              </a:lnSpc>
              <a:spcBef>
                <a:spcPts val="0"/>
              </a:spcBef>
            </a:pPr>
            <a:endParaRPr lang="en-US" sz="2500" i="1" dirty="0"/>
          </a:p>
          <a:p>
            <a:pPr marL="0">
              <a:lnSpc>
                <a:spcPct val="150000"/>
              </a:lnSpc>
              <a:spcBef>
                <a:spcPts val="0"/>
              </a:spcBef>
            </a:pPr>
            <a:r>
              <a:rPr lang="en-US" sz="8400" b="1" dirty="0"/>
              <a:t>May 1, 2026, through May 20, 2026 </a:t>
            </a:r>
          </a:p>
          <a:p>
            <a:pPr marL="493763" lvl="2">
              <a:lnSpc>
                <a:spcPct val="150000"/>
              </a:lnSpc>
              <a:spcBef>
                <a:spcPts val="0"/>
              </a:spcBef>
            </a:pPr>
            <a:r>
              <a:rPr lang="en-US" sz="8200" i="1" dirty="0"/>
              <a:t> 1. Search for Possible Projects</a:t>
            </a:r>
          </a:p>
          <a:p>
            <a:pPr marL="493764" lvl="2">
              <a:lnSpc>
                <a:spcPct val="150000"/>
              </a:lnSpc>
              <a:spcBef>
                <a:spcPts val="0"/>
              </a:spcBef>
            </a:pPr>
            <a:r>
              <a:rPr lang="en-US" sz="8800" i="1" dirty="0"/>
              <a:t> 2. Contact ME Professors and select a Committee Chair</a:t>
            </a:r>
          </a:p>
          <a:p>
            <a:pPr marL="493764" lvl="2">
              <a:lnSpc>
                <a:spcPct val="150000"/>
              </a:lnSpc>
              <a:spcBef>
                <a:spcPts val="0"/>
              </a:spcBef>
            </a:pPr>
            <a:r>
              <a:rPr lang="en-US" sz="8800" i="1" dirty="0"/>
              <a:t> 3. Form the advisory committee</a:t>
            </a:r>
          </a:p>
          <a:p>
            <a:pPr marL="493764" lvl="2">
              <a:lnSpc>
                <a:spcPct val="150000"/>
              </a:lnSpc>
              <a:spcBef>
                <a:spcPts val="0"/>
              </a:spcBef>
            </a:pPr>
            <a:r>
              <a:rPr lang="en-US" sz="8800" i="1" dirty="0"/>
              <a:t> 4. Conduct a literature search on the project-topic and prepare a draft of the project proposal.</a:t>
            </a:r>
          </a:p>
          <a:p>
            <a:pPr marL="27431" lvl="1" indent="0">
              <a:lnSpc>
                <a:spcPct val="150000"/>
              </a:lnSpc>
              <a:spcBef>
                <a:spcPts val="0"/>
              </a:spcBef>
              <a:buNone/>
            </a:pPr>
            <a:br>
              <a:rPr lang="en-US" sz="8000" dirty="0"/>
            </a:br>
            <a:br>
              <a:rPr lang="en-US" dirty="0"/>
            </a:br>
            <a:r>
              <a:rPr lang="en-US" dirty="0"/>
              <a:t> 	</a:t>
            </a:r>
            <a:endParaRPr lang="en-US" sz="3200" dirty="0"/>
          </a:p>
          <a:p>
            <a:pPr marL="0">
              <a:lnSpc>
                <a:spcPct val="150000"/>
              </a:lnSpc>
              <a:spcBef>
                <a:spcPts val="0"/>
              </a:spcBef>
            </a:pPr>
            <a:endParaRPr lang="en-US" sz="3600" b="1" dirty="0"/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0610BA-E429-4E1F-8694-EE6D8E04F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Graduate Projects Meeting                          May 1,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1B0172-2229-4F0D-9738-980CE8BFA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65029" y="6407945"/>
            <a:ext cx="365760" cy="365125"/>
          </a:xfrm>
        </p:spPr>
        <p:txBody>
          <a:bodyPr/>
          <a:lstStyle/>
          <a:p>
            <a:fld id="{920D4317-F89C-486C-91B7-DD20B4A946FF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D6EAEB8-CBB3-4AB0-8DD0-66D8BF5F1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Important dates and Deadlines</a:t>
            </a:r>
          </a:p>
        </p:txBody>
      </p:sp>
    </p:spTree>
    <p:extLst>
      <p:ext uri="{BB962C8B-B14F-4D97-AF65-F5344CB8AC3E}">
        <p14:creationId xmlns:p14="http://schemas.microsoft.com/office/powerpoint/2010/main" val="97287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BF4C68-8716-4BB9-8FBD-3351A0D11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6801"/>
            <a:ext cx="8229600" cy="5410199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3600" b="1" dirty="0"/>
              <a:t>Next Semester</a:t>
            </a:r>
          </a:p>
          <a:p>
            <a:pPr marL="0">
              <a:lnSpc>
                <a:spcPct val="150000"/>
              </a:lnSpc>
              <a:spcBef>
                <a:spcPts val="0"/>
              </a:spcBef>
            </a:pPr>
            <a:r>
              <a:rPr lang="en-US" sz="3600" b="1" dirty="0"/>
              <a:t>August 20, 2026, through September 8, 2026: </a:t>
            </a:r>
            <a:endParaRPr lang="en-US" sz="3600" i="1" dirty="0"/>
          </a:p>
          <a:p>
            <a:pPr marL="493764" lvl="2">
              <a:lnSpc>
                <a:spcPct val="150000"/>
              </a:lnSpc>
              <a:spcBef>
                <a:spcPts val="0"/>
              </a:spcBef>
            </a:pPr>
            <a:r>
              <a:rPr lang="en-US" sz="3600" i="1" dirty="0"/>
              <a:t>Finalize the draft of the project proposal</a:t>
            </a:r>
          </a:p>
          <a:p>
            <a:pPr marL="493764" lvl="2">
              <a:lnSpc>
                <a:spcPct val="150000"/>
              </a:lnSpc>
              <a:spcBef>
                <a:spcPts val="0"/>
              </a:spcBef>
            </a:pPr>
            <a:r>
              <a:rPr lang="en-US" sz="3600" i="1" dirty="0"/>
              <a:t>Have the proposal approved by the advisory committee</a:t>
            </a:r>
          </a:p>
          <a:p>
            <a:pPr marL="493764" lvl="2">
              <a:lnSpc>
                <a:spcPct val="150000"/>
              </a:lnSpc>
              <a:spcBef>
                <a:spcPts val="0"/>
              </a:spcBef>
            </a:pPr>
            <a:r>
              <a:rPr lang="en-US" sz="3600" i="1" dirty="0"/>
              <a:t>Be ready to submit the proposal to the department office</a:t>
            </a:r>
          </a:p>
          <a:p>
            <a:pPr marL="265170" lvl="2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3600" i="1" dirty="0"/>
          </a:p>
          <a:p>
            <a:pPr marL="457200" indent="-457200">
              <a:lnSpc>
                <a:spcPct val="150000"/>
              </a:lnSpc>
              <a:spcBef>
                <a:spcPts val="0"/>
              </a:spcBef>
            </a:pPr>
            <a:r>
              <a:rPr lang="en-US" sz="3600" b="1" dirty="0"/>
              <a:t>September 8, 2026: </a:t>
            </a:r>
            <a:r>
              <a:rPr lang="en-US" sz="3600" i="1" dirty="0"/>
              <a:t>Submit the approved proposal to the ME office, for review and approval by the Graduate Advisor and the department Chair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</a:pPr>
            <a:endParaRPr lang="en-US" sz="3600" i="1" dirty="0"/>
          </a:p>
          <a:p>
            <a:pPr marL="457200" indent="-457200">
              <a:lnSpc>
                <a:spcPct val="150000"/>
              </a:lnSpc>
              <a:spcBef>
                <a:spcPts val="0"/>
              </a:spcBef>
            </a:pPr>
            <a:r>
              <a:rPr lang="en-US" sz="3600" b="1" dirty="0"/>
              <a:t>September 15, 2026</a:t>
            </a:r>
            <a:r>
              <a:rPr lang="en-US" sz="3600" dirty="0"/>
              <a:t>: </a:t>
            </a:r>
            <a:r>
              <a:rPr lang="en-US" sz="3600" b="1" i="1" dirty="0">
                <a:solidFill>
                  <a:srgbClr val="FF0000"/>
                </a:solidFill>
              </a:rPr>
              <a:t>Last Day to Add Courses</a:t>
            </a:r>
          </a:p>
          <a:p>
            <a:pPr marL="265170" lvl="2" indent="0">
              <a:lnSpc>
                <a:spcPct val="150000"/>
              </a:lnSpc>
              <a:spcBef>
                <a:spcPts val="0"/>
              </a:spcBef>
              <a:buNone/>
            </a:pPr>
            <a:br>
              <a:rPr lang="en-US" dirty="0"/>
            </a:br>
            <a:r>
              <a:rPr lang="en-US" dirty="0"/>
              <a:t> 	</a:t>
            </a:r>
            <a:endParaRPr lang="en-US" sz="3200" dirty="0"/>
          </a:p>
          <a:p>
            <a:pPr marL="0">
              <a:lnSpc>
                <a:spcPct val="150000"/>
              </a:lnSpc>
              <a:spcBef>
                <a:spcPts val="0"/>
              </a:spcBef>
            </a:pPr>
            <a:endParaRPr lang="en-US" sz="3600" b="1" dirty="0"/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0610BA-E429-4E1F-8694-EE6D8E04F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Graduate Projects Meeting                          May 1,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1B0172-2229-4F0D-9738-980CE8BFA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D4317-F89C-486C-91B7-DD20B4A946FF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D6EAEB8-CBB3-4AB0-8DD0-66D8BF5F1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Important dates and Deadlines</a:t>
            </a:r>
          </a:p>
        </p:txBody>
      </p:sp>
    </p:spTree>
    <p:extLst>
      <p:ext uri="{BB962C8B-B14F-4D97-AF65-F5344CB8AC3E}">
        <p14:creationId xmlns:p14="http://schemas.microsoft.com/office/powerpoint/2010/main" val="215715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258AF53-5539-4BEB-A600-07EAA0F21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6801"/>
            <a:ext cx="8229600" cy="4940491"/>
          </a:xfrm>
        </p:spPr>
        <p:txBody>
          <a:bodyPr>
            <a:normAutofit/>
          </a:bodyPr>
          <a:lstStyle/>
          <a:p>
            <a:pPr marL="109725" indent="0" fontAlgn="t">
              <a:buNone/>
            </a:pPr>
            <a:endParaRPr lang="en-US" sz="2800" i="1" dirty="0"/>
          </a:p>
          <a:p>
            <a:pPr marL="109725" indent="0" fontAlgn="t">
              <a:buNone/>
            </a:pPr>
            <a:r>
              <a:rPr lang="en-US" sz="2800" i="1" dirty="0"/>
              <a:t>When your proposal is approved by the ME office, you can obtain the add code from the office.</a:t>
            </a:r>
          </a:p>
          <a:p>
            <a:pPr marL="109725" indent="0">
              <a:buNone/>
            </a:pPr>
            <a:endParaRPr lang="en-US" sz="28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4F72D5-CC76-4F21-BC1E-99B24A895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Graduate Projects Meeting                          May 1,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C5AF09-DDCB-497E-B644-26644B7AE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D4317-F89C-486C-91B7-DD20B4A946FF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B33435-E02E-4B45-9A51-C031C7098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76071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Note</a:t>
            </a:r>
          </a:p>
        </p:txBody>
      </p:sp>
    </p:spTree>
    <p:extLst>
      <p:ext uri="{BB962C8B-B14F-4D97-AF65-F5344CB8AC3E}">
        <p14:creationId xmlns:p14="http://schemas.microsoft.com/office/powerpoint/2010/main" val="24687257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pPr marL="109725" indent="0" algn="ctr">
              <a:buNone/>
            </a:pPr>
            <a:r>
              <a:rPr lang="en-US" sz="5400" b="1" dirty="0"/>
              <a:t>Available Projects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581400" y="6407945"/>
            <a:ext cx="4267200" cy="365125"/>
          </a:xfrm>
        </p:spPr>
        <p:txBody>
          <a:bodyPr/>
          <a:lstStyle/>
          <a:p>
            <a:r>
              <a:rPr lang="en-US"/>
              <a:t>Graduate Projects Meeting                          May 1, 2026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D4317-F89C-486C-91B7-DD20B4A946F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301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5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en-US" sz="3100" dirty="0"/>
              <a:t>Prerequisites for ME 295 A and ME 299 Course</a:t>
            </a:r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en-US" sz="2400" dirty="0"/>
              <a:t>Completed at lease nine-units in the program</a:t>
            </a:r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en-US" sz="2400" dirty="0"/>
              <a:t>Not Conditionally classified</a:t>
            </a:r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en-US" sz="2400" dirty="0"/>
              <a:t>Approved Candidacy form (or expected to be approved before submission of the project proposal)</a:t>
            </a:r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en-US" sz="2400" dirty="0"/>
              <a:t>Not on probation</a:t>
            </a:r>
          </a:p>
          <a:p>
            <a:pPr>
              <a:lnSpc>
                <a:spcPct val="160000"/>
              </a:lnSpc>
              <a:spcBef>
                <a:spcPts val="0"/>
              </a:spcBef>
            </a:pPr>
            <a:endParaRPr lang="en-US" sz="2400" dirty="0"/>
          </a:p>
          <a:p>
            <a:pPr>
              <a:lnSpc>
                <a:spcPct val="160000"/>
              </a:lnSpc>
              <a:spcBef>
                <a:spcPts val="0"/>
              </a:spcBef>
            </a:pPr>
            <a:endParaRPr lang="en-US" sz="2400" dirty="0"/>
          </a:p>
          <a:p>
            <a:pPr>
              <a:lnSpc>
                <a:spcPct val="200000"/>
              </a:lnSpc>
            </a:pPr>
            <a:endParaRPr lang="en-US" sz="3100" dirty="0"/>
          </a:p>
          <a:p>
            <a:pPr>
              <a:lnSpc>
                <a:spcPct val="200000"/>
              </a:lnSpc>
            </a:pPr>
            <a:endParaRPr lang="en-US" sz="3100" dirty="0"/>
          </a:p>
          <a:p>
            <a:pPr>
              <a:lnSpc>
                <a:spcPct val="200000"/>
              </a:lnSpc>
            </a:pPr>
            <a:endParaRPr lang="en-US" sz="31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6407945"/>
            <a:ext cx="4800600" cy="365125"/>
          </a:xfrm>
        </p:spPr>
        <p:txBody>
          <a:bodyPr/>
          <a:lstStyle/>
          <a:p>
            <a:pPr algn="l"/>
            <a:r>
              <a:rPr lang="en-US"/>
              <a:t>Graduate Projects Meeting                          May 1, 2026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D4317-F89C-486C-91B7-DD20B4A946FF}" type="slidenum">
              <a:rPr lang="en-US" smtClean="0"/>
              <a:t>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06690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>
                <a:solidFill>
                  <a:srgbClr val="0070C0"/>
                </a:solidFill>
              </a:rPr>
            </a:br>
            <a:br>
              <a:rPr lang="en-US" dirty="0">
                <a:solidFill>
                  <a:srgbClr val="0070C0"/>
                </a:solidFill>
              </a:rPr>
            </a:br>
            <a:br>
              <a:rPr lang="en-US" dirty="0">
                <a:solidFill>
                  <a:srgbClr val="0070C0"/>
                </a:solidFill>
              </a:rPr>
            </a:br>
            <a:br>
              <a:rPr lang="en-US" dirty="0">
                <a:solidFill>
                  <a:srgbClr val="0070C0"/>
                </a:solidFill>
              </a:rPr>
            </a:br>
            <a:r>
              <a:rPr lang="en-US" sz="4400" dirty="0"/>
              <a:t>Course Requirements and Procedures</a:t>
            </a:r>
            <a:br>
              <a:rPr lang="en-US" sz="4400" dirty="0"/>
            </a:br>
            <a:br>
              <a:rPr lang="en-US" dirty="0"/>
            </a:br>
            <a:br>
              <a:rPr lang="en-US" sz="1300" dirty="0"/>
            </a:br>
            <a:br>
              <a:rPr lang="en-US" sz="4000" dirty="0">
                <a:solidFill>
                  <a:srgbClr val="0070C0"/>
                </a:solidFill>
              </a:rPr>
            </a:br>
            <a:br>
              <a:rPr lang="en-US" dirty="0">
                <a:solidFill>
                  <a:srgbClr val="0070C0"/>
                </a:solidFill>
              </a:rPr>
            </a:b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8E98F-8DCF-A221-60C8-754E3233F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>
            <a:normAutofit/>
          </a:bodyPr>
          <a:lstStyle/>
          <a:p>
            <a:r>
              <a:rPr lang="en-US" sz="3600" b="0" dirty="0">
                <a:effectLst/>
              </a:rPr>
              <a:t>Feruza Amirkulova</a:t>
            </a:r>
            <a:endParaRPr lang="en-US" sz="36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EB1D23-5878-B623-F9A7-CDAD88992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Graduate Projects Meeting                          May 1, 2026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9C6C87-E447-B07A-C03D-A24911F9E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2CEFA4-B2A4-486F-AFA2-AC14D9064616}" type="slidenum">
              <a:rPr lang="en-US" altLang="en-US" smtClean="0"/>
              <a:pPr>
                <a:defRPr/>
              </a:pPr>
              <a:t>20</a:t>
            </a:fld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495D42-F3D8-3C8D-E330-97CB4F851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83" y="947391"/>
            <a:ext cx="9021434" cy="496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0006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>
          <a:extLst>
            <a:ext uri="{FF2B5EF4-FFF2-40B4-BE49-F238E27FC236}">
              <a16:creationId xmlns:a16="http://schemas.microsoft.com/office/drawing/2014/main" id="{E7F9CFB3-53A8-BF8F-6CB7-E998C6BA9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3">
            <a:extLst>
              <a:ext uri="{FF2B5EF4-FFF2-40B4-BE49-F238E27FC236}">
                <a16:creationId xmlns:a16="http://schemas.microsoft.com/office/drawing/2014/main" id="{A6F85DD4-4A11-CACC-10B9-F23FB65553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6458" y="207976"/>
            <a:ext cx="4823742" cy="815578"/>
          </a:xfrm>
          <a:prstGeom prst="rect">
            <a:avLst/>
          </a:prstGeom>
        </p:spPr>
        <p:txBody>
          <a:bodyPr spcFirstLastPara="1" vert="horz" wrap="square" lIns="91425" tIns="91425" rIns="91425" bIns="91425" anchor="t" anchorCtr="0">
            <a:sp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" dirty="0"/>
              <a:t>Raymond K. Yee</a:t>
            </a:r>
            <a:endParaRPr dirty="0"/>
          </a:p>
        </p:txBody>
      </p:sp>
      <p:sp>
        <p:nvSpPr>
          <p:cNvPr id="172" name="Google Shape;172;p23">
            <a:extLst>
              <a:ext uri="{FF2B5EF4-FFF2-40B4-BE49-F238E27FC236}">
                <a16:creationId xmlns:a16="http://schemas.microsoft.com/office/drawing/2014/main" id="{0A85D9CD-BD36-BE3B-017A-2A137888BBD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248475" y="2086725"/>
            <a:ext cx="4572000" cy="3657600"/>
          </a:xfrm>
          <a:prstGeom prst="rect">
            <a:avLst/>
          </a:prstGeom>
        </p:spPr>
        <p:txBody>
          <a:bodyPr spcFirstLastPara="1" vert="horz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" sz="1200" b="1" dirty="0">
                <a:solidFill>
                  <a:schemeClr val="dk1"/>
                </a:solidFill>
              </a:rPr>
              <a:t>Research Interests and Keywords</a:t>
            </a:r>
            <a:r>
              <a:rPr lang="en" sz="1200" dirty="0">
                <a:solidFill>
                  <a:schemeClr val="dk1"/>
                </a:solidFill>
              </a:rPr>
              <a:t>:</a:t>
            </a:r>
            <a:endParaRPr sz="1200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en-US" sz="1200" dirty="0">
                <a:solidFill>
                  <a:schemeClr val="dk1"/>
                </a:solidFill>
              </a:rPr>
              <a:t>mechanical design, biomechanics, assistive mobility device, healthcare engineering, control system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" sz="1200" b="1" dirty="0">
                <a:solidFill>
                  <a:schemeClr val="dk1"/>
                </a:solidFill>
              </a:rPr>
              <a:t>Supervision Preference</a:t>
            </a:r>
            <a:r>
              <a:rPr lang="en" sz="1200" dirty="0">
                <a:solidFill>
                  <a:schemeClr val="dk1"/>
                </a:solidFill>
              </a:rPr>
              <a:t>:    ☑ faculty-led    ☐ student-proposed</a:t>
            </a:r>
            <a:endParaRPr sz="1200" dirty="0">
              <a:solidFill>
                <a:schemeClr val="dk1"/>
              </a:solidFill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" sz="1200" b="1" dirty="0">
                <a:solidFill>
                  <a:schemeClr val="dk1"/>
                </a:solidFill>
              </a:rPr>
              <a:t>Potential Topics for Upcoming Projects or Theses:</a:t>
            </a:r>
            <a:endParaRPr sz="1200" b="1" dirty="0">
              <a:solidFill>
                <a:schemeClr val="dk1"/>
              </a:solidFill>
            </a:endParaRPr>
          </a:p>
          <a:p>
            <a:pPr marL="323850" indent="-171450">
              <a:lnSpc>
                <a:spcPct val="150000"/>
              </a:lnSpc>
              <a:spcBef>
                <a:spcPts val="600"/>
              </a:spcBef>
              <a:buClr>
                <a:schemeClr val="dk1"/>
              </a:buClr>
              <a:buSzPts val="1200"/>
            </a:pPr>
            <a:r>
              <a:rPr lang="en-US" sz="1200" dirty="0">
                <a:solidFill>
                  <a:schemeClr val="dk1"/>
                </a:solidFill>
              </a:rPr>
              <a:t>Powered Ankle-Foot Orthosis</a:t>
            </a:r>
          </a:p>
          <a:p>
            <a:pPr marL="152400" indent="0">
              <a:spcBef>
                <a:spcPts val="600"/>
              </a:spcBef>
              <a:buClr>
                <a:schemeClr val="dk1"/>
              </a:buClr>
              <a:buSzPts val="1200"/>
              <a:buNone/>
            </a:pPr>
            <a:r>
              <a:rPr lang="en-US" sz="1200" dirty="0">
                <a:solidFill>
                  <a:schemeClr val="dk1"/>
                </a:solidFill>
              </a:rPr>
              <a:t>Objective: To improve the current prototype design and develop an assistive mobility device that improves gait stability in the aging population, with the goal of reducing fall risk.</a:t>
            </a:r>
          </a:p>
          <a:p>
            <a:pPr marL="152400" indent="0">
              <a:spcBef>
                <a:spcPts val="600"/>
              </a:spcBef>
              <a:buClr>
                <a:schemeClr val="dk1"/>
              </a:buClr>
              <a:buSzPts val="1200"/>
              <a:buNone/>
            </a:pPr>
            <a:r>
              <a:rPr lang="en-US" sz="1200" dirty="0">
                <a:solidFill>
                  <a:schemeClr val="dk1"/>
                </a:solidFill>
              </a:rPr>
              <a:t>Area of Improvement:  1) Further development of the control system to improve device responsiveness and adaptability to user-specific gait patterns. 2) Prototype structure robustness</a:t>
            </a:r>
          </a:p>
          <a:p>
            <a:pPr marL="152400" indent="0">
              <a:spcBef>
                <a:spcPts val="600"/>
              </a:spcBef>
              <a:buClr>
                <a:schemeClr val="dk1"/>
              </a:buClr>
              <a:buSzPts val="1200"/>
              <a:buNone/>
            </a:pPr>
            <a:r>
              <a:rPr lang="en-US" sz="1200" dirty="0">
                <a:solidFill>
                  <a:schemeClr val="dk1"/>
                </a:solidFill>
              </a:rPr>
              <a:t>The powered ankle-foot orthosis enhances frontal plane ankle torque generation to target mediolateral stability during gait. The device aims to reduce fall-related injuries and promote greater independence in older adults.</a:t>
            </a:r>
          </a:p>
        </p:txBody>
      </p:sp>
      <p:sp>
        <p:nvSpPr>
          <p:cNvPr id="173" name="Google Shape;173;p23">
            <a:extLst>
              <a:ext uri="{FF2B5EF4-FFF2-40B4-BE49-F238E27FC236}">
                <a16:creationId xmlns:a16="http://schemas.microsoft.com/office/drawing/2014/main" id="{92B6FBE7-9BE0-9829-C83B-51EAE29EB740}"/>
              </a:ext>
            </a:extLst>
          </p:cNvPr>
          <p:cNvSpPr txBox="1"/>
          <p:nvPr/>
        </p:nvSpPr>
        <p:spPr>
          <a:xfrm>
            <a:off x="3764125" y="1149876"/>
            <a:ext cx="40206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r"/>
            <a:r>
              <a:rPr lang="en" sz="1200" u="sng" dirty="0">
                <a:solidFill>
                  <a:schemeClr val="hlink"/>
                </a:solidFill>
                <a:hlinkClick r:id="rId3"/>
              </a:rPr>
              <a:t>https://www.sjsu.edu/people/raymond.yee/</a:t>
            </a:r>
            <a:r>
              <a:rPr lang="en" sz="1200" dirty="0">
                <a:solidFill>
                  <a:schemeClr val="dk1"/>
                </a:solidFill>
              </a:rPr>
              <a:t> </a:t>
            </a:r>
            <a:endParaRPr sz="1200" dirty="0">
              <a:solidFill>
                <a:schemeClr val="dk1"/>
              </a:solidFill>
            </a:endParaRPr>
          </a:p>
          <a:p>
            <a:pPr algn="r"/>
            <a:r>
              <a:rPr lang="en" sz="1200" u="sng" dirty="0">
                <a:solidFill>
                  <a:schemeClr val="hlink"/>
                </a:solidFill>
                <a:hlinkClick r:id="rId4"/>
              </a:rPr>
              <a:t>https://www.linkedin.com/in/raymond-k-yee-54b58a36/</a:t>
            </a:r>
            <a:endParaRPr sz="1200" dirty="0">
              <a:solidFill>
                <a:schemeClr val="dk1"/>
              </a:solidFill>
            </a:endParaRPr>
          </a:p>
          <a:p>
            <a:pPr algn="r"/>
            <a:r>
              <a:rPr lang="en" sz="1200" dirty="0">
                <a:solidFill>
                  <a:schemeClr val="dk1"/>
                </a:solidFill>
              </a:rPr>
              <a:t>raymond.yee@sjsu.edu</a:t>
            </a:r>
            <a:endParaRPr sz="1200" dirty="0">
              <a:solidFill>
                <a:schemeClr val="dk1"/>
              </a:solidFill>
            </a:endParaRPr>
          </a:p>
        </p:txBody>
      </p:sp>
      <p:pic>
        <p:nvPicPr>
          <p:cNvPr id="174" name="Google Shape;174;p23">
            <a:extLst>
              <a:ext uri="{FF2B5EF4-FFF2-40B4-BE49-F238E27FC236}">
                <a16:creationId xmlns:a16="http://schemas.microsoft.com/office/drawing/2014/main" id="{74060492-C9E7-372D-A8F8-1D04784954A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06075" y="1154375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3">
            <a:extLst>
              <a:ext uri="{FF2B5EF4-FFF2-40B4-BE49-F238E27FC236}">
                <a16:creationId xmlns:a16="http://schemas.microsoft.com/office/drawing/2014/main" id="{329BEAFB-B833-4D7D-B902-78EB6F44972F}"/>
              </a:ext>
            </a:extLst>
          </p:cNvPr>
          <p:cNvSpPr txBox="1"/>
          <p:nvPr/>
        </p:nvSpPr>
        <p:spPr>
          <a:xfrm>
            <a:off x="7878600" y="5692951"/>
            <a:ext cx="12654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r"/>
            <a:r>
              <a:rPr lang="en" sz="800" dirty="0">
                <a:solidFill>
                  <a:schemeClr val="dk2"/>
                </a:solidFill>
              </a:rPr>
              <a:t>Last updated 20260501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E3D54D-4040-4A81-8EC0-A73B073E3D6C}"/>
              </a:ext>
            </a:extLst>
          </p:cNvPr>
          <p:cNvSpPr txBox="1"/>
          <p:nvPr/>
        </p:nvSpPr>
        <p:spPr>
          <a:xfrm>
            <a:off x="496390" y="5327403"/>
            <a:ext cx="3090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Prototype device of current research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B6027D-7821-7FFB-FB18-F6012E6400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740" y="1850816"/>
            <a:ext cx="3090299" cy="347658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1A3B41-77B3-1E8C-50FC-6FF79F39BB4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546963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body" idx="1"/>
          </p:nvPr>
        </p:nvSpPr>
        <p:spPr>
          <a:xfrm>
            <a:off x="3993525" y="1900125"/>
            <a:ext cx="5240530" cy="3844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 sz="1050" b="1" dirty="0">
                <a:solidFill>
                  <a:schemeClr val="dk1"/>
                </a:solidFill>
              </a:rPr>
              <a:t>Research Interests and Keywords</a:t>
            </a:r>
            <a:r>
              <a:rPr lang="en" sz="1050" dirty="0">
                <a:solidFill>
                  <a:schemeClr val="dk1"/>
                </a:solidFill>
              </a:rPr>
              <a:t>:</a:t>
            </a:r>
            <a:endParaRPr sz="1050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en" sz="1050" dirty="0">
                <a:solidFill>
                  <a:schemeClr val="dk1"/>
                </a:solidFill>
              </a:rPr>
              <a:t>Embodied/physical AI, human-robot interactions, multimodal perception (vision–proprioception–force); sensorimotor learning; sim-to-real transfer; robotic therapy; human machine interface</a:t>
            </a:r>
            <a:endParaRPr sz="1050" dirty="0">
              <a:solidFill>
                <a:schemeClr val="dk1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" sz="1050" b="1" dirty="0">
                <a:solidFill>
                  <a:schemeClr val="dk1"/>
                </a:solidFill>
              </a:rPr>
              <a:t>Supervision Preference</a:t>
            </a:r>
            <a:r>
              <a:rPr lang="en" sz="1050" dirty="0">
                <a:solidFill>
                  <a:schemeClr val="dk1"/>
                </a:solidFill>
              </a:rPr>
              <a:t>:   ☑ faculty-led   ☑ student-proposed</a:t>
            </a:r>
            <a:endParaRPr sz="1050" dirty="0">
              <a:solidFill>
                <a:schemeClr val="dk1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" sz="1050" b="1" dirty="0">
                <a:solidFill>
                  <a:schemeClr val="dk1"/>
                </a:solidFill>
              </a:rPr>
              <a:t>Potential Topics for Upcoming Projects or Theses:</a:t>
            </a:r>
            <a:endParaRPr sz="1050" b="1" dirty="0">
              <a:solidFill>
                <a:schemeClr val="dk1"/>
              </a:solidFill>
            </a:endParaRPr>
          </a:p>
          <a:p>
            <a:pPr marL="346472" indent="-214313">
              <a:buClr>
                <a:schemeClr val="dk1"/>
              </a:buClr>
              <a:buSzPts val="1200"/>
            </a:pPr>
            <a:r>
              <a:rPr lang="en" sz="1050" dirty="0">
                <a:solidFill>
                  <a:schemeClr val="dk1"/>
                </a:solidFill>
              </a:rPr>
              <a:t>Model-based reinforcement learning for sim-to-real transfer</a:t>
            </a:r>
            <a:endParaRPr sz="1050" dirty="0">
              <a:solidFill>
                <a:schemeClr val="dk1"/>
              </a:solidFill>
            </a:endParaRPr>
          </a:p>
          <a:p>
            <a:pPr marL="346472" indent="-214313">
              <a:buClr>
                <a:schemeClr val="dk1"/>
              </a:buClr>
              <a:buSzPts val="1200"/>
            </a:pPr>
            <a:r>
              <a:rPr lang="en" sz="1050" dirty="0">
                <a:solidFill>
                  <a:schemeClr val="dk1"/>
                </a:solidFill>
              </a:rPr>
              <a:t>Latent-space VLA motion planning for efficient navigation in high dimensional robot</a:t>
            </a:r>
            <a:endParaRPr sz="1050" dirty="0">
              <a:solidFill>
                <a:schemeClr val="dk1"/>
              </a:solidFill>
            </a:endParaRPr>
          </a:p>
          <a:p>
            <a:pPr marL="346472" indent="-214313">
              <a:buClr>
                <a:schemeClr val="dk1"/>
              </a:buClr>
              <a:buSzPts val="1200"/>
            </a:pPr>
            <a:r>
              <a:rPr lang="en" sz="1050" dirty="0">
                <a:solidFill>
                  <a:schemeClr val="dk1"/>
                </a:solidFill>
              </a:rPr>
              <a:t>Unified embodied policy for navigation and dexterous manipulation</a:t>
            </a:r>
            <a:endParaRPr sz="1050" dirty="0">
              <a:solidFill>
                <a:schemeClr val="dk1"/>
              </a:solidFill>
            </a:endParaRPr>
          </a:p>
          <a:p>
            <a:pPr marL="346472" indent="-214313">
              <a:buClr>
                <a:schemeClr val="dk1"/>
              </a:buClr>
              <a:buSzPts val="1200"/>
            </a:pPr>
            <a:r>
              <a:rPr lang="en" sz="1050" dirty="0">
                <a:solidFill>
                  <a:schemeClr val="dk1"/>
                </a:solidFill>
              </a:rPr>
              <a:t>Neuroadaptive robotic hand therapy with fNIRS-derived intent and engagement metrics</a:t>
            </a:r>
          </a:p>
          <a:p>
            <a:pPr marL="346472" indent="-214313">
              <a:buClr>
                <a:schemeClr val="dk1"/>
              </a:buClr>
              <a:buSzPts val="1200"/>
            </a:pPr>
            <a:r>
              <a:rPr lang="en-US" sz="1050" dirty="0">
                <a:solidFill>
                  <a:schemeClr val="dk1"/>
                </a:solidFill>
              </a:rPr>
              <a:t>Evaluation of brain oxygenation and function in newborns with and without brain injury using bedside non-invasive monitoring (</a:t>
            </a:r>
            <a:r>
              <a:rPr lang="en-US" sz="1050" dirty="0" err="1">
                <a:solidFill>
                  <a:schemeClr val="dk1"/>
                </a:solidFill>
              </a:rPr>
              <a:t>fNIRS</a:t>
            </a:r>
            <a:r>
              <a:rPr lang="en-US" sz="1050" dirty="0">
                <a:solidFill>
                  <a:schemeClr val="dk1"/>
                </a:solidFill>
              </a:rPr>
              <a:t>)</a:t>
            </a:r>
            <a:endParaRPr sz="1050" dirty="0">
              <a:solidFill>
                <a:schemeClr val="dk1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" sz="900" b="1" dirty="0">
                <a:solidFill>
                  <a:schemeClr val="dk1"/>
                </a:solidFill>
              </a:rPr>
              <a:t>Examples of Related Publications:</a:t>
            </a:r>
            <a:endParaRPr sz="900" b="1" dirty="0">
              <a:solidFill>
                <a:schemeClr val="dk1"/>
              </a:solidFill>
            </a:endParaRPr>
          </a:p>
          <a:p>
            <a:pPr marL="172641" indent="0">
              <a:buClr>
                <a:schemeClr val="dk1"/>
              </a:buClr>
              <a:buSzPts val="1200"/>
              <a:buNone/>
            </a:pPr>
            <a:r>
              <a:rPr lang="en" sz="900" dirty="0">
                <a:solidFill>
                  <a:schemeClr val="dk1"/>
                </a:solidFill>
              </a:rPr>
              <a:t>Reiner et al., </a:t>
            </a:r>
            <a:r>
              <a:rPr lang="en" sz="900" dirty="0">
                <a:solidFill>
                  <a:srgbClr val="001D35"/>
                </a:solidFill>
                <a:highlight>
                  <a:srgbClr val="FFFFFF"/>
                </a:highlight>
              </a:rPr>
              <a:t>IISE Trans. Occup. Ergon. Hum. Factors, 2026 [</a:t>
            </a:r>
            <a:r>
              <a:rPr lang="en-US" sz="900" dirty="0">
                <a:solidFill>
                  <a:srgbClr val="001D35"/>
                </a:solidFill>
                <a:highlight>
                  <a:srgbClr val="FFFFFF"/>
                </a:highlight>
                <a:hlinkClick r:id="rId3"/>
              </a:rPr>
              <a:t>DOI:10.54941/ahfe1006382</a:t>
            </a:r>
            <a:r>
              <a:rPr lang="en" sz="900" dirty="0">
                <a:solidFill>
                  <a:srgbClr val="001D35"/>
                </a:solidFill>
                <a:highlight>
                  <a:srgbClr val="FFFFFF"/>
                </a:highlight>
              </a:rPr>
              <a:t>]</a:t>
            </a:r>
            <a:endParaRPr sz="900" dirty="0">
              <a:solidFill>
                <a:schemeClr val="dk1"/>
              </a:solidFill>
            </a:endParaRPr>
          </a:p>
          <a:p>
            <a:pPr marL="172641" indent="0">
              <a:buClr>
                <a:schemeClr val="dk1"/>
              </a:buClr>
              <a:buSzPts val="1200"/>
              <a:buNone/>
            </a:pPr>
            <a:r>
              <a:rPr lang="en" sz="900" dirty="0">
                <a:solidFill>
                  <a:schemeClr val="dk1"/>
                </a:solidFill>
              </a:rPr>
              <a:t>Allawi et al., </a:t>
            </a:r>
            <a:r>
              <a:rPr lang="en" sz="900" dirty="0">
                <a:solidFill>
                  <a:srgbClr val="0A0A0A"/>
                </a:solidFill>
                <a:highlight>
                  <a:srgbClr val="FFFFFF"/>
                </a:highlight>
              </a:rPr>
              <a:t>ASME J. Med. Diagn., 2026 </a:t>
            </a:r>
            <a:r>
              <a:rPr lang="en" sz="900" dirty="0">
                <a:solidFill>
                  <a:schemeClr val="dk1"/>
                </a:solidFill>
              </a:rPr>
              <a:t>[</a:t>
            </a:r>
            <a:r>
              <a:rPr lang="en-US" sz="900" dirty="0">
                <a:solidFill>
                  <a:schemeClr val="dk1"/>
                </a:solidFill>
                <a:hlinkClick r:id="rId4"/>
              </a:rPr>
              <a:t>https://doi.org/10.1115/1.4071027</a:t>
            </a:r>
            <a:r>
              <a:rPr lang="en" sz="900" dirty="0">
                <a:solidFill>
                  <a:schemeClr val="dk1"/>
                </a:solidFill>
              </a:rPr>
              <a:t>]</a:t>
            </a:r>
            <a:endParaRPr sz="900" dirty="0">
              <a:solidFill>
                <a:schemeClr val="dk1"/>
              </a:solidFill>
            </a:endParaRPr>
          </a:p>
          <a:p>
            <a:pPr marL="172641" indent="0">
              <a:buClr>
                <a:schemeClr val="dk1"/>
              </a:buClr>
              <a:buSzPts val="1200"/>
              <a:buNone/>
            </a:pPr>
            <a:r>
              <a:rPr lang="en" sz="900" dirty="0">
                <a:solidFill>
                  <a:schemeClr val="dk1"/>
                </a:solidFill>
              </a:rPr>
              <a:t>Benzo et al., </a:t>
            </a:r>
            <a:r>
              <a:rPr lang="en" sz="900" dirty="0">
                <a:solidFill>
                  <a:srgbClr val="0A0A0A"/>
                </a:solidFill>
                <a:highlight>
                  <a:srgbClr val="FFFFFF"/>
                </a:highlight>
              </a:rPr>
              <a:t>ASME J. Med. Diagn., 2024</a:t>
            </a:r>
            <a:r>
              <a:rPr lang="en" sz="900" dirty="0">
                <a:solidFill>
                  <a:schemeClr val="dk1"/>
                </a:solidFill>
              </a:rPr>
              <a:t> [</a:t>
            </a:r>
            <a:r>
              <a:rPr lang="en-US" sz="900" u="sng" dirty="0">
                <a:solidFill>
                  <a:schemeClr val="hlink"/>
                </a:solidFill>
              </a:rPr>
              <a:t>https://doi.org/10.1115/1.4067182</a:t>
            </a:r>
            <a:r>
              <a:rPr lang="en" sz="900" dirty="0">
                <a:solidFill>
                  <a:schemeClr val="dk1"/>
                </a:solidFill>
              </a:rPr>
              <a:t>]</a:t>
            </a:r>
            <a:endParaRPr sz="900" dirty="0">
              <a:solidFill>
                <a:schemeClr val="dk1"/>
              </a:solidFill>
            </a:endParaRPr>
          </a:p>
          <a:p>
            <a:pPr marL="172641" indent="0">
              <a:buClr>
                <a:schemeClr val="dk1"/>
              </a:buClr>
              <a:buSzPts val="1200"/>
              <a:buNone/>
            </a:pPr>
            <a:r>
              <a:rPr lang="en" sz="900" dirty="0">
                <a:solidFill>
                  <a:schemeClr val="dk1"/>
                </a:solidFill>
              </a:rPr>
              <a:t>Li et al., Biomimetics, 2023 [</a:t>
            </a:r>
            <a:r>
              <a:rPr lang="en-US" sz="900" u="sng" dirty="0">
                <a:solidFill>
                  <a:schemeClr val="hlink"/>
                </a:solidFill>
              </a:rPr>
              <a:t>https://doi.org/10.3390/biomimetics8020190</a:t>
            </a:r>
            <a:r>
              <a:rPr lang="en" sz="900" dirty="0">
                <a:solidFill>
                  <a:schemeClr val="dk1"/>
                </a:solidFill>
              </a:rPr>
              <a:t>]</a:t>
            </a:r>
          </a:p>
          <a:p>
            <a:pPr marL="172641" indent="0">
              <a:buClr>
                <a:schemeClr val="dk1"/>
              </a:buClr>
              <a:buSzPts val="1200"/>
              <a:buNone/>
            </a:pPr>
            <a:r>
              <a:rPr lang="en-US" sz="900" dirty="0">
                <a:solidFill>
                  <a:schemeClr val="dk1"/>
                </a:solidFill>
              </a:rPr>
              <a:t>Jiang et al., TBME, 2021.</a:t>
            </a:r>
          </a:p>
          <a:p>
            <a:pPr marL="172641" indent="0">
              <a:buClr>
                <a:schemeClr val="dk1"/>
              </a:buClr>
              <a:buSzPts val="1200"/>
              <a:buNone/>
            </a:pPr>
            <a:r>
              <a:rPr lang="en-US" sz="900" dirty="0">
                <a:solidFill>
                  <a:schemeClr val="dk1"/>
                </a:solidFill>
              </a:rPr>
              <a:t>Jiang et al., IEEE RAL, 2022. </a:t>
            </a:r>
          </a:p>
          <a:p>
            <a:pPr marL="172641" indent="0">
              <a:buClr>
                <a:schemeClr val="dk1"/>
              </a:buClr>
              <a:buSzPts val="1200"/>
              <a:buNone/>
            </a:pPr>
            <a:r>
              <a:rPr lang="en-US" sz="900" dirty="0">
                <a:solidFill>
                  <a:schemeClr val="dk1"/>
                </a:solidFill>
              </a:rPr>
              <a:t>Jiang et al., J. </a:t>
            </a:r>
            <a:r>
              <a:rPr lang="en-US" sz="900" dirty="0" err="1">
                <a:solidFill>
                  <a:schemeClr val="dk1"/>
                </a:solidFill>
              </a:rPr>
              <a:t>Biomech.Eng</a:t>
            </a:r>
            <a:r>
              <a:rPr lang="en-US" sz="900" dirty="0">
                <a:solidFill>
                  <a:schemeClr val="dk1"/>
                </a:solidFill>
              </a:rPr>
              <a:t>. 2020</a:t>
            </a:r>
          </a:p>
          <a:p>
            <a:pPr marL="172641" indent="0">
              <a:buClr>
                <a:schemeClr val="dk1"/>
              </a:buClr>
              <a:buSzPts val="1200"/>
              <a:buNone/>
            </a:pPr>
            <a:r>
              <a:rPr lang="en-US" sz="900" dirty="0">
                <a:solidFill>
                  <a:schemeClr val="dk1"/>
                </a:solidFill>
              </a:rPr>
              <a:t>Jiang et al., Exp. Fluids. 2020</a:t>
            </a:r>
          </a:p>
          <a:p>
            <a:pPr indent="-304793">
              <a:buClr>
                <a:schemeClr val="dk1"/>
              </a:buClr>
              <a:buSzPts val="1200"/>
            </a:pPr>
            <a:endParaRPr sz="900" dirty="0">
              <a:solidFill>
                <a:schemeClr val="dk1"/>
              </a:solidFill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311700" y="1149875"/>
            <a:ext cx="3520200" cy="81557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sp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"/>
              <a:t>Lin Jiang</a:t>
            </a:r>
            <a:endParaRPr/>
          </a:p>
        </p:txBody>
      </p:sp>
      <p:sp>
        <p:nvSpPr>
          <p:cNvPr id="56" name="Google Shape;56;p13"/>
          <p:cNvSpPr txBox="1"/>
          <p:nvPr/>
        </p:nvSpPr>
        <p:spPr>
          <a:xfrm>
            <a:off x="4291975" y="1149876"/>
            <a:ext cx="34926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r"/>
            <a:r>
              <a:rPr lang="en" sz="1200" u="sng">
                <a:solidFill>
                  <a:schemeClr val="hlink"/>
                </a:solidFill>
                <a:hlinkClick r:id="rId5"/>
              </a:rPr>
              <a:t>https://www.sjsu.edu/people/lin.jiang/</a:t>
            </a:r>
            <a:r>
              <a:rPr lang="en" sz="1200">
                <a:solidFill>
                  <a:schemeClr val="dk1"/>
                </a:solidFill>
              </a:rPr>
              <a:t> </a:t>
            </a:r>
            <a:endParaRPr sz="1200">
              <a:solidFill>
                <a:schemeClr val="dk1"/>
              </a:solidFill>
            </a:endParaRPr>
          </a:p>
          <a:p>
            <a:pPr algn="r"/>
            <a:r>
              <a:rPr lang="en" sz="1200" u="sng">
                <a:solidFill>
                  <a:schemeClr val="hlink"/>
                </a:solidFill>
                <a:hlinkClick r:id="rId6"/>
              </a:rPr>
              <a:t>https://sites.google.com/sjsu.edu/biorob/</a:t>
            </a:r>
            <a:endParaRPr sz="1200">
              <a:solidFill>
                <a:schemeClr val="dk1"/>
              </a:solidFill>
            </a:endParaRPr>
          </a:p>
          <a:p>
            <a:pPr algn="r"/>
            <a:r>
              <a:rPr lang="en" sz="1200" u="sng">
                <a:solidFill>
                  <a:schemeClr val="hlink"/>
                </a:solidFill>
                <a:hlinkClick r:id="rId7"/>
              </a:rPr>
              <a:t>https://orcid.org/0000-0003-3085-9847</a:t>
            </a:r>
            <a:endParaRPr sz="1200">
              <a:solidFill>
                <a:schemeClr val="dk1"/>
              </a:solidFill>
            </a:endParaRPr>
          </a:p>
          <a:p>
            <a:pPr algn="r"/>
            <a:r>
              <a:rPr lang="en" sz="1200">
                <a:solidFill>
                  <a:schemeClr val="dk1"/>
                </a:solidFill>
              </a:rPr>
              <a:t>lin.jiang@sjsu.edu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906075" y="1154375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7878600" y="5692951"/>
            <a:ext cx="12654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r"/>
            <a:r>
              <a:rPr lang="en" sz="800" dirty="0">
                <a:solidFill>
                  <a:schemeClr val="dk2"/>
                </a:solidFill>
              </a:rPr>
              <a:t>Last updated 20260428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367350" y="4169423"/>
            <a:ext cx="3492600" cy="3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>
              <a:buClr>
                <a:srgbClr val="000000"/>
              </a:buClr>
              <a:buSzPts val="1100"/>
            </a:pPr>
            <a:r>
              <a:rPr lang="en" sz="800" dirty="0"/>
              <a:t>b</a:t>
            </a:r>
            <a:r>
              <a:rPr lang="en" sz="800" dirty="0">
                <a:solidFill>
                  <a:srgbClr val="000000"/>
                </a:solidFill>
              </a:rPr>
              <a:t>) Robotic </a:t>
            </a:r>
            <a:r>
              <a:rPr lang="en" sz="800" dirty="0"/>
              <a:t>hand therapy solution: AMREO robotic hand for occupational therapy treatment at SVMC, and neurorehabilitation platform at SJSU</a:t>
            </a:r>
            <a:endParaRPr sz="800" dirty="0">
              <a:solidFill>
                <a:srgbClr val="595959"/>
              </a:solidFill>
            </a:endParaRPr>
          </a:p>
        </p:txBody>
      </p:sp>
      <p:pic>
        <p:nvPicPr>
          <p:cNvPr id="62" name="Google Shape;62;p13" title="IMG_8735.JP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88195" y="3332375"/>
            <a:ext cx="1295575" cy="92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 title="IMG_8764.JPG"/>
          <p:cNvPicPr preferRelativeResize="0"/>
          <p:nvPr/>
        </p:nvPicPr>
        <p:blipFill rotWithShape="1">
          <a:blip r:embed="rId10">
            <a:alphaModFix/>
          </a:blip>
          <a:srcRect l="16431" t="34358" r="21260" b="18499"/>
          <a:stretch/>
        </p:blipFill>
        <p:spPr>
          <a:xfrm>
            <a:off x="447508" y="3332375"/>
            <a:ext cx="935040" cy="926714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3"/>
          <p:cNvSpPr txBox="1"/>
          <p:nvPr/>
        </p:nvSpPr>
        <p:spPr>
          <a:xfrm>
            <a:off x="358870" y="2893634"/>
            <a:ext cx="3408900" cy="653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just"/>
            <a:r>
              <a:rPr lang="en" sz="800" dirty="0">
                <a:solidFill>
                  <a:schemeClr val="dk1"/>
                </a:solidFill>
              </a:rPr>
              <a:t>a</a:t>
            </a:r>
            <a:r>
              <a:rPr lang="en" sz="750" dirty="0">
                <a:solidFill>
                  <a:schemeClr val="dk1"/>
                </a:solidFill>
              </a:rPr>
              <a:t>) Franka Robot for learning, Service and companion robot, Humanoid Robot hand in the lab. </a:t>
            </a:r>
            <a:r>
              <a:rPr lang="en" sz="750" dirty="0">
                <a:solidFill>
                  <a:srgbClr val="000000"/>
                </a:solidFill>
              </a:rPr>
              <a:t>VR/AR robot teleoperation and Imitation learning for human-in-the-loop robot control, supported by </a:t>
            </a:r>
            <a:r>
              <a:rPr lang="en" sz="750" b="1" dirty="0">
                <a:solidFill>
                  <a:schemeClr val="dk1"/>
                </a:solidFill>
              </a:rPr>
              <a:t>NSF CISE Award </a:t>
            </a:r>
            <a:r>
              <a:rPr lang="en" sz="750" b="1" dirty="0">
                <a:solidFill>
                  <a:schemeClr val="dk1"/>
                </a:solidFill>
                <a:hlinkClick r:id="rId11"/>
              </a:rPr>
              <a:t># 2431636</a:t>
            </a:r>
            <a:endParaRPr sz="750" dirty="0"/>
          </a:p>
        </p:txBody>
      </p:sp>
      <p:pic>
        <p:nvPicPr>
          <p:cNvPr id="4" name="Picture 3" descr="A white machine with a green light&#10;&#10;Description automatically generated">
            <a:extLst>
              <a:ext uri="{FF2B5EF4-FFF2-40B4-BE49-F238E27FC236}">
                <a16:creationId xmlns:a16="http://schemas.microsoft.com/office/drawing/2014/main" id="{7981E79A-821C-C2A1-DF55-20947CB16CE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7507" y="1790720"/>
            <a:ext cx="508383" cy="1187465"/>
          </a:xfrm>
          <a:prstGeom prst="rect">
            <a:avLst/>
          </a:prstGeom>
        </p:spPr>
      </p:pic>
      <p:pic>
        <p:nvPicPr>
          <p:cNvPr id="5" name="Picture 4" descr="A robot standing in front of a banner&#10;&#10;Description automatically generated">
            <a:extLst>
              <a:ext uri="{FF2B5EF4-FFF2-40B4-BE49-F238E27FC236}">
                <a16:creationId xmlns:a16="http://schemas.microsoft.com/office/drawing/2014/main" id="{509A1ECC-ADDB-6C35-6C7D-589CF0A7EF5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6606" t="23553" r="53882" b="2707"/>
          <a:stretch>
            <a:fillRect/>
          </a:stretch>
        </p:blipFill>
        <p:spPr>
          <a:xfrm>
            <a:off x="1033552" y="1806057"/>
            <a:ext cx="454643" cy="11454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2D0F72-5837-A038-ADB1-F8CF2A92622C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8477" t="460" r="14158" b="460"/>
          <a:stretch>
            <a:fillRect/>
          </a:stretch>
        </p:blipFill>
        <p:spPr>
          <a:xfrm>
            <a:off x="1562623" y="1806727"/>
            <a:ext cx="1001394" cy="7497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BC881B-1778-B9EC-CC14-6CACA2C07EA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33861" y="1806057"/>
            <a:ext cx="1210439" cy="1051171"/>
          </a:xfrm>
          <a:prstGeom prst="rect">
            <a:avLst/>
          </a:prstGeom>
        </p:spPr>
      </p:pic>
      <p:sp>
        <p:nvSpPr>
          <p:cNvPr id="13" name="Google Shape;59;p13">
            <a:extLst>
              <a:ext uri="{FF2B5EF4-FFF2-40B4-BE49-F238E27FC236}">
                <a16:creationId xmlns:a16="http://schemas.microsoft.com/office/drawing/2014/main" id="{CB568CE7-256B-5D48-DB88-6E4C2B7D7EBD}"/>
              </a:ext>
            </a:extLst>
          </p:cNvPr>
          <p:cNvSpPr txBox="1"/>
          <p:nvPr/>
        </p:nvSpPr>
        <p:spPr>
          <a:xfrm>
            <a:off x="367350" y="5398057"/>
            <a:ext cx="3626175" cy="294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>
              <a:lnSpc>
                <a:spcPct val="115833"/>
              </a:lnSpc>
              <a:buClr>
                <a:srgbClr val="000000"/>
              </a:buClr>
              <a:buSzPts val="1100"/>
            </a:pPr>
            <a:r>
              <a:rPr lang="en" sz="800" dirty="0"/>
              <a:t>c</a:t>
            </a:r>
            <a:r>
              <a:rPr lang="en" sz="800" dirty="0">
                <a:solidFill>
                  <a:srgbClr val="000000"/>
                </a:solidFill>
              </a:rPr>
              <a:t>) Neurodevelopment study for premature infants, collaborate with SCVMC</a:t>
            </a:r>
            <a:endParaRPr lang="en" sz="825" b="1" dirty="0">
              <a:solidFill>
                <a:schemeClr val="dk1"/>
              </a:solidFill>
            </a:endParaRPr>
          </a:p>
          <a:p>
            <a:pPr algn="just">
              <a:lnSpc>
                <a:spcPct val="115833"/>
              </a:lnSpc>
              <a:buClr>
                <a:srgbClr val="000000"/>
              </a:buClr>
              <a:buSzPts val="1100"/>
            </a:pPr>
            <a:endParaRPr sz="800" dirty="0">
              <a:solidFill>
                <a:srgbClr val="595959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C363A13-4BB7-7452-EF4F-D6857E803D3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2326" y="4898438"/>
            <a:ext cx="624869" cy="4666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DA15EA-6F74-58FC-E7D3-4EE77F602A7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79741" y="4519838"/>
            <a:ext cx="1001394" cy="6485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9BA6B6-B75F-8432-2683-643F8CA29B2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00870" y="4741243"/>
            <a:ext cx="737725" cy="737725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96E035A-DF73-91A2-2606-4EA140AF9C4F}"/>
              </a:ext>
            </a:extLst>
          </p:cNvPr>
          <p:cNvCxnSpPr/>
          <p:nvPr/>
        </p:nvCxnSpPr>
        <p:spPr>
          <a:xfrm>
            <a:off x="1351225" y="4996250"/>
            <a:ext cx="29719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20B255D-E173-BAB2-6922-FF5D1DC44C7B}"/>
              </a:ext>
            </a:extLst>
          </p:cNvPr>
          <p:cNvSpPr txBox="1"/>
          <p:nvPr/>
        </p:nvSpPr>
        <p:spPr>
          <a:xfrm>
            <a:off x="1040417" y="4519839"/>
            <a:ext cx="8602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/>
              <a:t>Brain functional connectivity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5724A9-898F-E620-3887-EFC3A59E7746}"/>
              </a:ext>
            </a:extLst>
          </p:cNvPr>
          <p:cNvSpPr txBox="1"/>
          <p:nvPr/>
        </p:nvSpPr>
        <p:spPr>
          <a:xfrm>
            <a:off x="2898811" y="4568422"/>
            <a:ext cx="981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/>
              <a:t>Brain Activity mapping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B602AB1-544D-A733-4F9A-FAB4F600EA05}"/>
              </a:ext>
            </a:extLst>
          </p:cNvPr>
          <p:cNvCxnSpPr>
            <a:cxnSpLocks/>
          </p:cNvCxnSpPr>
          <p:nvPr/>
        </p:nvCxnSpPr>
        <p:spPr>
          <a:xfrm>
            <a:off x="1342614" y="5322077"/>
            <a:ext cx="144115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">
            <a:extLst>
              <a:ext uri="{FF2B5EF4-FFF2-40B4-BE49-F238E27FC236}">
                <a16:creationId xmlns:a16="http://schemas.microsoft.com/office/drawing/2014/main" id="{66CFEB0D-417F-7635-BECF-9C81753B2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155" y="3334930"/>
            <a:ext cx="1226006" cy="92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8D68BC7-778D-B39C-5EED-DD022414DFA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055" y="1470718"/>
            <a:ext cx="1011811" cy="50548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1B2404-0BFF-A02C-47BE-9F8AA9E5482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22</a:t>
            </a:fld>
            <a:endParaRPr lang="en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1"/>
          <p:cNvSpPr txBox="1">
            <a:spLocks noGrp="1"/>
          </p:cNvSpPr>
          <p:nvPr>
            <p:ph type="body" idx="1"/>
          </p:nvPr>
        </p:nvSpPr>
        <p:spPr>
          <a:xfrm>
            <a:off x="4248475" y="2086725"/>
            <a:ext cx="4609800" cy="3657600"/>
          </a:xfrm>
          <a:prstGeom prst="rect">
            <a:avLst/>
          </a:prstGeom>
        </p:spPr>
        <p:txBody>
          <a:bodyPr spcFirstLastPara="1" vert="horz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" sz="1200" b="1">
                <a:solidFill>
                  <a:schemeClr val="dk1"/>
                </a:solidFill>
              </a:rPr>
              <a:t>Research Interests and Keywords</a:t>
            </a:r>
            <a:r>
              <a:rPr lang="en" sz="1200">
                <a:solidFill>
                  <a:schemeClr val="dk1"/>
                </a:solidFill>
              </a:rPr>
              <a:t>:</a:t>
            </a:r>
            <a:endParaRPr sz="120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en" sz="1200">
                <a:solidFill>
                  <a:schemeClr val="dk1"/>
                </a:solidFill>
              </a:rPr>
              <a:t>microfluidics, tissue mechanics, hemodynamics, microfabrication, microelectromechanical systems (MEMS)</a:t>
            </a:r>
            <a:endParaRPr sz="1200">
              <a:solidFill>
                <a:schemeClr val="dk1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" sz="1200" b="1">
                <a:solidFill>
                  <a:schemeClr val="dk1"/>
                </a:solidFill>
              </a:rPr>
              <a:t>Supervision Preference</a:t>
            </a:r>
            <a:r>
              <a:rPr lang="en" sz="1200">
                <a:solidFill>
                  <a:schemeClr val="dk1"/>
                </a:solidFill>
              </a:rPr>
              <a:t>:   ☑ faculty-led   ☐ student-proposed</a:t>
            </a:r>
            <a:endParaRPr sz="1200">
              <a:solidFill>
                <a:schemeClr val="dk1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" sz="1200" b="1">
                <a:solidFill>
                  <a:schemeClr val="dk1"/>
                </a:solidFill>
              </a:rPr>
              <a:t>Potential Topics for Upcoming Theses:</a:t>
            </a:r>
            <a:endParaRPr sz="1200" b="1">
              <a:solidFill>
                <a:schemeClr val="dk1"/>
              </a:solidFill>
            </a:endParaRPr>
          </a:p>
          <a:p>
            <a:pPr marL="457200" indent="-304800">
              <a:spcBef>
                <a:spcPts val="300"/>
              </a:spcBef>
              <a:buClr>
                <a:schemeClr val="dk1"/>
              </a:buClr>
              <a:buSzPts val="1200"/>
            </a:pPr>
            <a:r>
              <a:rPr lang="en" sz="1200">
                <a:solidFill>
                  <a:schemeClr val="dk1"/>
                </a:solidFill>
              </a:rPr>
              <a:t>Magnetic bead microrheology for probing localized mechanics in active biopolymer networks</a:t>
            </a:r>
            <a:endParaRPr sz="1200">
              <a:solidFill>
                <a:schemeClr val="dk1"/>
              </a:solidFill>
            </a:endParaRPr>
          </a:p>
          <a:p>
            <a:pPr marL="457200" indent="-304800">
              <a:spcBef>
                <a:spcPts val="300"/>
              </a:spcBef>
              <a:buClr>
                <a:schemeClr val="dk1"/>
              </a:buClr>
              <a:buSzPts val="1200"/>
            </a:pPr>
            <a:r>
              <a:rPr lang="en" sz="1200">
                <a:solidFill>
                  <a:schemeClr val="dk1"/>
                </a:solidFill>
              </a:rPr>
              <a:t>Microfluidic interrogation of red blood cell deformability (part of </a:t>
            </a:r>
            <a:r>
              <a:rPr lang="en" sz="1200" u="sng">
                <a:solidFill>
                  <a:schemeClr val="hlink"/>
                </a:solidFill>
                <a:hlinkClick r:id="rId3"/>
              </a:rPr>
              <a:t>NIH 1R15HL177762-01</a:t>
            </a:r>
            <a:r>
              <a:rPr lang="en" sz="1200">
                <a:solidFill>
                  <a:schemeClr val="dk1"/>
                </a:solidFill>
              </a:rPr>
              <a:t>)</a:t>
            </a:r>
            <a:endParaRPr sz="1200">
              <a:solidFill>
                <a:schemeClr val="dk1"/>
              </a:solidFill>
            </a:endParaRPr>
          </a:p>
          <a:p>
            <a:pPr marL="457200" indent="-304800">
              <a:spcBef>
                <a:spcPts val="300"/>
              </a:spcBef>
              <a:buClr>
                <a:schemeClr val="dk1"/>
              </a:buClr>
              <a:buSzPts val="1200"/>
            </a:pPr>
            <a:r>
              <a:rPr lang="en" sz="1200">
                <a:solidFill>
                  <a:schemeClr val="dk1"/>
                </a:solidFill>
              </a:rPr>
              <a:t>Process engineering and nanomechanical characterization of thin-film electrolytes for solid-state lithium batteries</a:t>
            </a:r>
            <a:r>
              <a:rPr lang="en" sz="800">
                <a:solidFill>
                  <a:schemeClr val="dk1"/>
                </a:solidFill>
              </a:rPr>
              <a:t> </a:t>
            </a:r>
            <a:endParaRPr sz="1200">
              <a:solidFill>
                <a:schemeClr val="dk1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" sz="1200" b="1">
                <a:solidFill>
                  <a:schemeClr val="dk1"/>
                </a:solidFill>
              </a:rPr>
              <a:t>Examples of Recent MSME Theses:</a:t>
            </a:r>
            <a:endParaRPr sz="1200" b="1">
              <a:solidFill>
                <a:schemeClr val="dk1"/>
              </a:solidFill>
            </a:endParaRPr>
          </a:p>
          <a:p>
            <a:pPr marL="457200" indent="-304800">
              <a:spcBef>
                <a:spcPts val="300"/>
              </a:spcBef>
              <a:buClr>
                <a:schemeClr val="dk1"/>
              </a:buClr>
              <a:buSzPts val="1200"/>
            </a:pPr>
            <a:r>
              <a:rPr lang="en" sz="1200">
                <a:solidFill>
                  <a:schemeClr val="dk1"/>
                </a:solidFill>
              </a:rPr>
              <a:t>Effects of microgravity on the dynamic response of a closed-loop perfusion system (A. Schweizer, Fall 2025)</a:t>
            </a:r>
            <a:endParaRPr sz="1200">
              <a:solidFill>
                <a:schemeClr val="dk1"/>
              </a:solidFill>
            </a:endParaRPr>
          </a:p>
          <a:p>
            <a:pPr marL="457200" indent="-304800">
              <a:spcBef>
                <a:spcPts val="300"/>
              </a:spcBef>
              <a:buClr>
                <a:schemeClr val="dk1"/>
              </a:buClr>
              <a:buSzPts val="1200"/>
            </a:pPr>
            <a:r>
              <a:rPr lang="en" sz="1200">
                <a:solidFill>
                  <a:schemeClr val="dk1"/>
                </a:solidFill>
              </a:rPr>
              <a:t>Multiphysics simulation of polymer-ceramic composite electrolytes under compression (M. Suski, Spring 2026)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58" name="Google Shape;158;p21"/>
          <p:cNvSpPr txBox="1">
            <a:spLocks noGrp="1"/>
          </p:cNvSpPr>
          <p:nvPr>
            <p:ph type="title"/>
          </p:nvPr>
        </p:nvSpPr>
        <p:spPr>
          <a:xfrm>
            <a:off x="311700" y="1149875"/>
            <a:ext cx="4427100" cy="1446520"/>
          </a:xfrm>
          <a:prstGeom prst="rect">
            <a:avLst/>
          </a:prstGeom>
        </p:spPr>
        <p:txBody>
          <a:bodyPr spcFirstLastPara="1" vert="horz" wrap="square" lIns="91425" tIns="91425" rIns="91425" bIns="91425" anchor="t" anchorCtr="0">
            <a:sp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"/>
              <a:t> Sang-Joon (John) Lee</a:t>
            </a:r>
            <a:endParaRPr/>
          </a:p>
        </p:txBody>
      </p:sp>
      <p:sp>
        <p:nvSpPr>
          <p:cNvPr id="159" name="Google Shape;159;p21"/>
          <p:cNvSpPr txBox="1"/>
          <p:nvPr/>
        </p:nvSpPr>
        <p:spPr>
          <a:xfrm>
            <a:off x="4291975" y="1149876"/>
            <a:ext cx="3492600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r"/>
            <a:r>
              <a:rPr lang="en" sz="1200" u="sng">
                <a:solidFill>
                  <a:schemeClr val="hlink"/>
                </a:solidFill>
                <a:hlinkClick r:id="rId4"/>
              </a:rPr>
              <a:t>https://www.sjsu.edu/people/sang-joon.lee/</a:t>
            </a:r>
            <a:r>
              <a:rPr lang="en" sz="1200">
                <a:solidFill>
                  <a:schemeClr val="dk1"/>
                </a:solidFill>
              </a:rPr>
              <a:t> </a:t>
            </a:r>
            <a:endParaRPr sz="1200">
              <a:solidFill>
                <a:schemeClr val="dk1"/>
              </a:solidFill>
            </a:endParaRPr>
          </a:p>
          <a:p>
            <a:pPr algn="r"/>
            <a:r>
              <a:rPr lang="en" sz="1200" u="sng">
                <a:solidFill>
                  <a:schemeClr val="hlink"/>
                </a:solidFill>
                <a:hlinkClick r:id="rId5"/>
              </a:rPr>
              <a:t>https://www.sjsu.edu/mems/</a:t>
            </a:r>
            <a:endParaRPr sz="1200">
              <a:solidFill>
                <a:schemeClr val="dk1"/>
              </a:solidFill>
            </a:endParaRPr>
          </a:p>
          <a:p>
            <a:pPr algn="r"/>
            <a:r>
              <a:rPr lang="en" sz="1200" u="sng">
                <a:solidFill>
                  <a:schemeClr val="hlink"/>
                </a:solidFill>
                <a:hlinkClick r:id="rId6"/>
              </a:rPr>
              <a:t>https://orcid.org/0000-0003-4522-0560</a:t>
            </a:r>
            <a:r>
              <a:rPr lang="en" sz="1200">
                <a:solidFill>
                  <a:schemeClr val="dk1"/>
                </a:solidFill>
              </a:rPr>
              <a:t> </a:t>
            </a:r>
            <a:endParaRPr sz="1200">
              <a:solidFill>
                <a:schemeClr val="dk1"/>
              </a:solidFill>
            </a:endParaRPr>
          </a:p>
          <a:p>
            <a:pPr algn="r"/>
            <a:r>
              <a:rPr lang="en" sz="1200">
                <a:solidFill>
                  <a:schemeClr val="dk1"/>
                </a:solidFill>
              </a:rPr>
              <a:t>sang-joon.lee@sjsu.edu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160" name="Google Shape;160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06075" y="11543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1"/>
          <p:cNvPicPr preferRelativeResize="0"/>
          <p:nvPr/>
        </p:nvPicPr>
        <p:blipFill rotWithShape="1">
          <a:blip r:embed="rId8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251" y="1814252"/>
            <a:ext cx="3579848" cy="180446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1"/>
          <p:cNvSpPr txBox="1"/>
          <p:nvPr/>
        </p:nvSpPr>
        <p:spPr>
          <a:xfrm>
            <a:off x="169099" y="3542513"/>
            <a:ext cx="40251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" sz="700">
                <a:solidFill>
                  <a:schemeClr val="dk1"/>
                </a:solidFill>
              </a:rPr>
              <a:t>Platelets in fibrin network and model thereof, from </a:t>
            </a:r>
            <a:r>
              <a:rPr lang="en" sz="700" u="sng">
                <a:solidFill>
                  <a:schemeClr val="hlink"/>
                </a:solidFill>
                <a:hlinkClick r:id="rId9"/>
              </a:rPr>
              <a:t>https://doi.org/10.1101/2023.03.24.534185</a:t>
            </a:r>
            <a:endParaRPr sz="700"/>
          </a:p>
        </p:txBody>
      </p:sp>
      <p:sp>
        <p:nvSpPr>
          <p:cNvPr id="163" name="Google Shape;163;p21"/>
          <p:cNvSpPr txBox="1"/>
          <p:nvPr/>
        </p:nvSpPr>
        <p:spPr>
          <a:xfrm>
            <a:off x="7878600" y="5692951"/>
            <a:ext cx="12654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r"/>
            <a:r>
              <a:rPr lang="en" sz="800">
                <a:solidFill>
                  <a:schemeClr val="dk2"/>
                </a:solidFill>
              </a:rPr>
              <a:t>Last updated 20260128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164" name="Google Shape;164;p21"/>
          <p:cNvSpPr txBox="1"/>
          <p:nvPr/>
        </p:nvSpPr>
        <p:spPr>
          <a:xfrm>
            <a:off x="143374" y="5591208"/>
            <a:ext cx="40251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" sz="700">
                <a:solidFill>
                  <a:schemeClr val="dk1"/>
                </a:solidFill>
              </a:rPr>
              <a:t>Microbeads with differing "grip" in fibrin, from </a:t>
            </a:r>
            <a:r>
              <a:rPr lang="en" sz="700" u="sng">
                <a:solidFill>
                  <a:schemeClr val="hlink"/>
                </a:solidFill>
                <a:hlinkClick r:id="rId10"/>
              </a:rPr>
              <a:t>https://doi.org/10.1016/j.bpr.2025.100207</a:t>
            </a:r>
            <a:endParaRPr sz="700"/>
          </a:p>
        </p:txBody>
      </p:sp>
      <p:pic>
        <p:nvPicPr>
          <p:cNvPr id="165" name="Google Shape;165;p2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92127" y="3844467"/>
            <a:ext cx="3577175" cy="1804451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1"/>
          <p:cNvSpPr txBox="1"/>
          <p:nvPr/>
        </p:nvSpPr>
        <p:spPr>
          <a:xfrm>
            <a:off x="453005" y="5194140"/>
            <a:ext cx="6342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900" b="1">
                <a:solidFill>
                  <a:schemeClr val="lt1"/>
                </a:solidFill>
              </a:rPr>
              <a:t>2 µm</a:t>
            </a:r>
            <a:endParaRPr sz="900" b="1">
              <a:solidFill>
                <a:schemeClr val="lt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B87881-BF52-E6C8-AAF2-1266F2CAFB4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23</a:t>
            </a:fld>
            <a:endParaRPr lang="en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3"/>
          <p:cNvSpPr txBox="1">
            <a:spLocks noGrp="1"/>
          </p:cNvSpPr>
          <p:nvPr>
            <p:ph type="title"/>
          </p:nvPr>
        </p:nvSpPr>
        <p:spPr>
          <a:xfrm>
            <a:off x="311700" y="1149875"/>
            <a:ext cx="3520200" cy="1446520"/>
          </a:xfrm>
          <a:prstGeom prst="rect">
            <a:avLst/>
          </a:prstGeom>
        </p:spPr>
        <p:txBody>
          <a:bodyPr spcFirstLastPara="1" vert="horz" wrap="square" lIns="91425" tIns="91425" rIns="91425" bIns="91425" anchor="t" anchorCtr="0">
            <a:sp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"/>
              <a:t>Mojtaba Sharifi</a:t>
            </a:r>
            <a:endParaRPr/>
          </a:p>
        </p:txBody>
      </p:sp>
      <p:sp>
        <p:nvSpPr>
          <p:cNvPr id="185" name="Google Shape;185;p23"/>
          <p:cNvSpPr txBox="1">
            <a:spLocks noGrp="1"/>
          </p:cNvSpPr>
          <p:nvPr>
            <p:ph type="body" idx="1"/>
          </p:nvPr>
        </p:nvSpPr>
        <p:spPr>
          <a:xfrm>
            <a:off x="4369125" y="2072700"/>
            <a:ext cx="4572000" cy="3657600"/>
          </a:xfrm>
          <a:prstGeom prst="rect">
            <a:avLst/>
          </a:prstGeom>
        </p:spPr>
        <p:txBody>
          <a:bodyPr spcFirstLastPara="1" vert="horz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" sz="1200" b="1" dirty="0">
                <a:solidFill>
                  <a:schemeClr val="dk1"/>
                </a:solidFill>
              </a:rPr>
              <a:t>Research Interests and Keywords</a:t>
            </a:r>
            <a:r>
              <a:rPr lang="en" sz="1200" dirty="0">
                <a:solidFill>
                  <a:schemeClr val="dk1"/>
                </a:solidFill>
              </a:rPr>
              <a:t>:</a:t>
            </a:r>
            <a:endParaRPr sz="1200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en" sz="1200" dirty="0">
                <a:solidFill>
                  <a:schemeClr val="dk1"/>
                </a:solidFill>
              </a:rPr>
              <a:t>medical and assistive robotics, human-robot interaction, biomedical engineering, mechatronic systems, intelligent control, machine learning</a:t>
            </a:r>
            <a:endParaRPr sz="1200" dirty="0">
              <a:solidFill>
                <a:schemeClr val="dk1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" sz="1200" b="1" dirty="0">
                <a:solidFill>
                  <a:schemeClr val="dk1"/>
                </a:solidFill>
              </a:rPr>
              <a:t>Supervision Preference</a:t>
            </a:r>
            <a:r>
              <a:rPr lang="en" sz="1200" dirty="0">
                <a:solidFill>
                  <a:schemeClr val="dk1"/>
                </a:solidFill>
              </a:rPr>
              <a:t>:   ☑ faculty-led   ☐ student-proposed</a:t>
            </a:r>
            <a:endParaRPr sz="1200" dirty="0">
              <a:solidFill>
                <a:schemeClr val="dk1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" sz="1200" b="1" dirty="0">
                <a:solidFill>
                  <a:schemeClr val="dk1"/>
                </a:solidFill>
              </a:rPr>
              <a:t>Potential Topics for Upcoming Projects or Theses:</a:t>
            </a:r>
            <a:endParaRPr sz="1200" b="1" dirty="0">
              <a:solidFill>
                <a:schemeClr val="dk1"/>
              </a:solidFill>
            </a:endParaRPr>
          </a:p>
          <a:p>
            <a:pPr marL="457200" indent="-304800">
              <a:spcBef>
                <a:spcPts val="600"/>
              </a:spcBef>
              <a:buClr>
                <a:schemeClr val="dk1"/>
              </a:buClr>
              <a:buSzPts val="1200"/>
            </a:pPr>
            <a:r>
              <a:rPr lang="en" sz="1200" dirty="0">
                <a:solidFill>
                  <a:schemeClr val="dk1"/>
                </a:solidFill>
              </a:rPr>
              <a:t>Control and AI for a smart robotic walker, for people with dementia (</a:t>
            </a:r>
            <a:r>
              <a:rPr lang="en" sz="1200" u="sng" dirty="0">
                <a:solidFill>
                  <a:schemeClr val="dk1"/>
                </a:solidFill>
              </a:rPr>
              <a:t>funded by CSU grant</a:t>
            </a:r>
            <a:r>
              <a:rPr lang="en" sz="1200" dirty="0">
                <a:solidFill>
                  <a:schemeClr val="dk1"/>
                </a:solidFill>
              </a:rPr>
              <a:t>)</a:t>
            </a:r>
            <a:endParaRPr sz="1200" dirty="0">
              <a:solidFill>
                <a:schemeClr val="dk1"/>
              </a:solidFill>
            </a:endParaRPr>
          </a:p>
          <a:p>
            <a:pPr marL="457200" indent="-304800">
              <a:spcBef>
                <a:spcPts val="1000"/>
              </a:spcBef>
              <a:buClr>
                <a:schemeClr val="dk1"/>
              </a:buClr>
              <a:buSzPts val="1200"/>
            </a:pPr>
            <a:r>
              <a:rPr lang="en" sz="1200" dirty="0">
                <a:solidFill>
                  <a:schemeClr val="dk1"/>
                </a:solidFill>
              </a:rPr>
              <a:t>Intelligent control of lower-limb exoskeleton with machine learning tools for personalized and stable walking (</a:t>
            </a:r>
            <a:r>
              <a:rPr lang="en" sz="1200" u="sng" dirty="0">
                <a:solidFill>
                  <a:schemeClr val="dk1"/>
                </a:solidFill>
              </a:rPr>
              <a:t>funded by NSF grant</a:t>
            </a:r>
            <a:r>
              <a:rPr lang="en" sz="1200" dirty="0">
                <a:solidFill>
                  <a:schemeClr val="dk1"/>
                </a:solidFill>
              </a:rPr>
              <a:t>)</a:t>
            </a:r>
          </a:p>
          <a:p>
            <a:pPr marL="457200" indent="-304800">
              <a:spcBef>
                <a:spcPts val="1000"/>
              </a:spcBef>
              <a:buClr>
                <a:schemeClr val="dk1"/>
              </a:buClr>
              <a:buSzPts val="1200"/>
            </a:pPr>
            <a:r>
              <a:rPr lang="en" sz="1200" dirty="0">
                <a:solidFill>
                  <a:schemeClr val="dk1"/>
                </a:solidFill>
              </a:rPr>
              <a:t>Mechatronics, control, and AI for a sensorized and motorized wheelchair with obstacle avoidance</a:t>
            </a:r>
          </a:p>
          <a:p>
            <a:pPr marL="457200" indent="-304800">
              <a:spcBef>
                <a:spcPts val="1000"/>
              </a:spcBef>
              <a:buClr>
                <a:schemeClr val="dk1"/>
              </a:buClr>
              <a:buSzPts val="1200"/>
            </a:pPr>
            <a:r>
              <a:rPr lang="en" sz="1200" dirty="0">
                <a:solidFill>
                  <a:schemeClr val="dk1"/>
                </a:solidFill>
              </a:rPr>
              <a:t>Bilateral control of a hand exoskeleton with position and </a:t>
            </a:r>
            <a:r>
              <a:rPr lang="en" sz="1200">
                <a:solidFill>
                  <a:schemeClr val="dk1"/>
                </a:solidFill>
              </a:rPr>
              <a:t>force feedback for remote rehabilitation </a:t>
            </a:r>
            <a:endParaRPr lang="en" sz="1200" dirty="0">
              <a:solidFill>
                <a:schemeClr val="dk1"/>
              </a:solidFill>
            </a:endParaRPr>
          </a:p>
        </p:txBody>
      </p:sp>
      <p:sp>
        <p:nvSpPr>
          <p:cNvPr id="186" name="Google Shape;186;p23"/>
          <p:cNvSpPr txBox="1"/>
          <p:nvPr/>
        </p:nvSpPr>
        <p:spPr>
          <a:xfrm>
            <a:off x="3492475" y="1149875"/>
            <a:ext cx="43374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r"/>
            <a:r>
              <a:rPr lang="en" sz="1100" u="sng">
                <a:solidFill>
                  <a:schemeClr val="hlink"/>
                </a:solidFill>
                <a:hlinkClick r:id="rId3"/>
              </a:rPr>
              <a:t>https://scholar.google.com/citations?user=uoQP2HwAAAAJ</a:t>
            </a:r>
            <a:endParaRPr sz="1100">
              <a:solidFill>
                <a:schemeClr val="dk1"/>
              </a:solidFill>
            </a:endParaRPr>
          </a:p>
          <a:p>
            <a:pPr algn="r"/>
            <a:r>
              <a:rPr lang="en" sz="1100" u="sng">
                <a:solidFill>
                  <a:schemeClr val="hlink"/>
                </a:solidFill>
                <a:hlinkClick r:id="rId4"/>
              </a:rPr>
              <a:t>https://sites.google.com/sjsu.edu/armslab</a:t>
            </a:r>
            <a:r>
              <a:rPr lang="en" sz="1100">
                <a:solidFill>
                  <a:schemeClr val="dk1"/>
                </a:solidFill>
              </a:rPr>
              <a:t> </a:t>
            </a:r>
            <a:endParaRPr sz="1100">
              <a:solidFill>
                <a:schemeClr val="dk1"/>
              </a:solidFill>
            </a:endParaRPr>
          </a:p>
          <a:p>
            <a:pPr algn="r"/>
            <a:r>
              <a:rPr lang="en" sz="1100">
                <a:solidFill>
                  <a:schemeClr val="dk1"/>
                </a:solidFill>
              </a:rPr>
              <a:t>mojtaba.sharifi@sjsu.edu 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87" name="Google Shape;187;p23"/>
          <p:cNvSpPr/>
          <p:nvPr/>
        </p:nvSpPr>
        <p:spPr>
          <a:xfrm>
            <a:off x="311700" y="1842576"/>
            <a:ext cx="3981225" cy="40121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sz="1200" dirty="0">
              <a:solidFill>
                <a:schemeClr val="dk1"/>
              </a:solidFill>
            </a:endParaRPr>
          </a:p>
          <a:p>
            <a:pPr algn="ctr"/>
            <a:endParaRPr sz="1200" dirty="0">
              <a:solidFill>
                <a:schemeClr val="dk1"/>
              </a:solidFill>
            </a:endParaRPr>
          </a:p>
          <a:p>
            <a:pPr algn="ctr"/>
            <a:endParaRPr sz="1200" dirty="0">
              <a:solidFill>
                <a:schemeClr val="dk1"/>
              </a:solidFill>
            </a:endParaRPr>
          </a:p>
          <a:p>
            <a:pPr algn="ctr"/>
            <a:endParaRPr sz="1200" dirty="0">
              <a:solidFill>
                <a:schemeClr val="dk1"/>
              </a:solidFill>
            </a:endParaRPr>
          </a:p>
          <a:p>
            <a:pPr algn="ctr"/>
            <a:endParaRPr sz="1200" dirty="0">
              <a:solidFill>
                <a:schemeClr val="dk1"/>
              </a:solidFill>
            </a:endParaRPr>
          </a:p>
          <a:p>
            <a:pPr algn="ctr"/>
            <a:endParaRPr sz="1200" dirty="0">
              <a:solidFill>
                <a:schemeClr val="dk1"/>
              </a:solidFill>
            </a:endParaRPr>
          </a:p>
          <a:p>
            <a:pPr algn="ctr"/>
            <a:endParaRPr lang="en-US" sz="1200" dirty="0">
              <a:solidFill>
                <a:schemeClr val="dk1"/>
              </a:solidFill>
            </a:endParaRPr>
          </a:p>
          <a:p>
            <a:pPr algn="ctr"/>
            <a:endParaRPr lang="en-US" sz="1200" dirty="0">
              <a:solidFill>
                <a:schemeClr val="dk1"/>
              </a:solidFill>
            </a:endParaRPr>
          </a:p>
          <a:p>
            <a:pPr algn="ctr"/>
            <a:endParaRPr lang="en-US" sz="1200" dirty="0">
              <a:solidFill>
                <a:schemeClr val="dk1"/>
              </a:solidFill>
            </a:endParaRPr>
          </a:p>
          <a:p>
            <a:pPr algn="ctr"/>
            <a:endParaRPr lang="en-US" sz="1200" dirty="0">
              <a:solidFill>
                <a:schemeClr val="dk1"/>
              </a:solidFill>
            </a:endParaRPr>
          </a:p>
          <a:p>
            <a:r>
              <a:rPr lang="en-US" sz="1100" dirty="0">
                <a:solidFill>
                  <a:schemeClr val="dk1"/>
                </a:solidFill>
              </a:rPr>
              <a:t>             (a)                            (b)                     </a:t>
            </a:r>
            <a:r>
              <a:rPr lang="en" sz="1100" dirty="0">
                <a:solidFill>
                  <a:schemeClr val="dk1"/>
                </a:solidFill>
              </a:rPr>
              <a:t>  </a:t>
            </a:r>
            <a:r>
              <a:rPr lang="en-US" sz="1100" dirty="0">
                <a:solidFill>
                  <a:schemeClr val="dk1"/>
                </a:solidFill>
              </a:rPr>
              <a:t>       (c)</a:t>
            </a:r>
          </a:p>
          <a:p>
            <a:pPr algn="ctr"/>
            <a:endParaRPr lang="en-US" sz="1200" dirty="0">
              <a:solidFill>
                <a:schemeClr val="dk1"/>
              </a:solidFill>
            </a:endParaRPr>
          </a:p>
          <a:p>
            <a:pPr algn="ctr"/>
            <a:endParaRPr lang="en-US" sz="1200" dirty="0">
              <a:solidFill>
                <a:schemeClr val="dk1"/>
              </a:solidFill>
            </a:endParaRPr>
          </a:p>
          <a:p>
            <a:pPr algn="ctr"/>
            <a:endParaRPr lang="en-US" sz="1200" dirty="0">
              <a:solidFill>
                <a:schemeClr val="dk1"/>
              </a:solidFill>
            </a:endParaRPr>
          </a:p>
          <a:p>
            <a:pPr algn="ctr"/>
            <a:endParaRPr lang="en-US" sz="1200" dirty="0">
              <a:solidFill>
                <a:schemeClr val="dk1"/>
              </a:solidFill>
            </a:endParaRPr>
          </a:p>
          <a:p>
            <a:pPr algn="ctr"/>
            <a:endParaRPr lang="en-US" dirty="0">
              <a:solidFill>
                <a:schemeClr val="dk1"/>
              </a:solidFill>
            </a:endParaRPr>
          </a:p>
          <a:p>
            <a:pPr algn="ctr"/>
            <a:endParaRPr lang="en-US" sz="1200" dirty="0">
              <a:solidFill>
                <a:schemeClr val="dk1"/>
              </a:solidFill>
            </a:endParaRPr>
          </a:p>
          <a:p>
            <a:pPr algn="ctr"/>
            <a:r>
              <a:rPr lang="en-US" sz="1200" dirty="0">
                <a:solidFill>
                  <a:schemeClr val="dk1"/>
                </a:solidFill>
              </a:rPr>
              <a:t>(d)</a:t>
            </a:r>
            <a:endParaRPr sz="400" dirty="0">
              <a:solidFill>
                <a:schemeClr val="dk1"/>
              </a:solidFill>
            </a:endParaRPr>
          </a:p>
          <a:p>
            <a:pPr algn="ctr"/>
            <a:r>
              <a:rPr lang="en" sz="1100" dirty="0">
                <a:solidFill>
                  <a:schemeClr val="dk1"/>
                </a:solidFill>
              </a:rPr>
              <a:t>(a) Smart walker, (b) lower limb exoskeleton (Exo-H3), (c) autonomous wheelchair, and (d) hand exoskeleton, for assisting people with disabilities</a:t>
            </a:r>
            <a:endParaRPr sz="1100" dirty="0">
              <a:solidFill>
                <a:schemeClr val="dk1"/>
              </a:solidFill>
            </a:endParaRPr>
          </a:p>
        </p:txBody>
      </p:sp>
      <p:pic>
        <p:nvPicPr>
          <p:cNvPr id="188" name="Google Shape;188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06075" y="1154375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3"/>
          <p:cNvSpPr txBox="1"/>
          <p:nvPr/>
        </p:nvSpPr>
        <p:spPr>
          <a:xfrm>
            <a:off x="7878600" y="5692951"/>
            <a:ext cx="12654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r"/>
            <a:r>
              <a:rPr lang="en" sz="800">
                <a:solidFill>
                  <a:schemeClr val="dk2"/>
                </a:solidFill>
              </a:rPr>
              <a:t>Last updated 20260128</a:t>
            </a:r>
            <a:endParaRPr sz="800">
              <a:solidFill>
                <a:schemeClr val="dk2"/>
              </a:solidFill>
            </a:endParaRPr>
          </a:p>
        </p:txBody>
      </p:sp>
      <p:pic>
        <p:nvPicPr>
          <p:cNvPr id="191" name="Google Shape;191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6396" y="1906976"/>
            <a:ext cx="1149100" cy="1838325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1F688F-DD99-4E9F-8C97-54171F1C779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854" t="3942" r="7700" b="6680"/>
          <a:stretch/>
        </p:blipFill>
        <p:spPr>
          <a:xfrm>
            <a:off x="2899420" y="1906976"/>
            <a:ext cx="1324292" cy="1840914"/>
          </a:xfrm>
          <a:prstGeom prst="round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AC3DD1-3E46-4DB2-8EC0-79C97B612E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1868" y="1914741"/>
            <a:ext cx="1222204" cy="1833148"/>
          </a:xfrm>
          <a:prstGeom prst="round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E1EE691-1A45-4D54-95A2-7A4BBFDA4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1" r="8747" b="20904"/>
          <a:stretch/>
        </p:blipFill>
        <p:spPr bwMode="auto">
          <a:xfrm>
            <a:off x="911127" y="3969351"/>
            <a:ext cx="2782368" cy="112081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D17435-AD2D-7BF1-614C-52CCAB054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Graduate Projects Meeting                          May 1, 2026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55600A-9C44-4639-4577-0759BF52E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2CEFA4-B2A4-486F-AFA2-AC14D9064616}" type="slidenum">
              <a:rPr lang="en-US" altLang="en-US" smtClean="0"/>
              <a:pPr>
                <a:defRPr/>
              </a:pPr>
              <a:t>25</a:t>
            </a:fld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35EB54-4E17-4CFE-85AD-8B5493C7B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41" y="685800"/>
            <a:ext cx="8726118" cy="495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7913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E76B72-6A58-8F9D-418B-4750AB2EA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Graduate Projects Meeting                          May 1, 2026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87B57C-C2C1-E59F-107F-6CD501C08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2CEFA4-B2A4-486F-AFA2-AC14D9064616}" type="slidenum">
              <a:rPr lang="en-US" altLang="en-US" smtClean="0"/>
              <a:pPr>
                <a:defRPr/>
              </a:pPr>
              <a:t>26</a:t>
            </a:fld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2B9BB0-B5B5-DC66-738C-7BD5CA52D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83" y="609600"/>
            <a:ext cx="8659433" cy="486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8762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FBF76B-5460-57CE-16B5-2C7824ECD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Graduate Projects Meeting                          May 1, 2026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4CEA78-A171-3636-93C9-CF8BC7CB9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2CEFA4-B2A4-486F-AFA2-AC14D9064616}" type="slidenum">
              <a:rPr lang="en-US" altLang="en-US" smtClean="0"/>
              <a:pPr>
                <a:defRPr/>
              </a:pPr>
              <a:t>27</a:t>
            </a:fld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E2BB8C-4176-AE54-20B0-4F83EC722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07" y="1011155"/>
            <a:ext cx="8647272" cy="483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995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D35B45-35B6-3FFD-6D36-3F18D774E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Graduate Projects Meeting                          May 1, 2026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7ED40-E4D1-D559-555A-5B19CD7AC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2CEFA4-B2A4-486F-AFA2-AC14D9064616}" type="slidenum">
              <a:rPr lang="en-US" altLang="en-US" smtClean="0"/>
              <a:pPr>
                <a:defRPr/>
              </a:pPr>
              <a:t>28</a:t>
            </a:fld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84662B-81A3-71BB-6738-62C556F3A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685800"/>
            <a:ext cx="8610600" cy="479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53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02483"/>
            <a:ext cx="8229600" cy="5204810"/>
          </a:xfrm>
        </p:spPr>
        <p:txBody>
          <a:bodyPr/>
          <a:lstStyle/>
          <a:p>
            <a:pPr marL="137156" indent="0">
              <a:buNone/>
            </a:pPr>
            <a:endParaRPr lang="en-US" dirty="0"/>
          </a:p>
          <a:p>
            <a:pPr marL="137156" indent="0">
              <a:buNone/>
            </a:pPr>
            <a:r>
              <a:rPr lang="en-US" sz="2800" b="1" dirty="0">
                <a:solidFill>
                  <a:srgbClr val="FF0000"/>
                </a:solidFill>
              </a:rPr>
              <a:t>1. Have an approved </a:t>
            </a:r>
          </a:p>
          <a:p>
            <a:pPr marL="137156" indent="0">
              <a:buNone/>
            </a:pPr>
            <a:r>
              <a:rPr lang="en-US" sz="2800" b="1" dirty="0">
                <a:solidFill>
                  <a:srgbClr val="FF0000"/>
                </a:solidFill>
              </a:rPr>
              <a:t>Candidacy Form</a:t>
            </a:r>
          </a:p>
          <a:p>
            <a:pPr marL="137156" indent="0">
              <a:buNone/>
            </a:pPr>
            <a:endParaRPr lang="en-US" dirty="0"/>
          </a:p>
          <a:p>
            <a:pPr marL="137156" indent="0">
              <a:buNone/>
            </a:pPr>
            <a:r>
              <a:rPr lang="en-US" sz="2000" b="1" i="1" dirty="0"/>
              <a:t>Form is available on </a:t>
            </a:r>
          </a:p>
          <a:p>
            <a:pPr marL="137156" indent="0">
              <a:buNone/>
            </a:pPr>
            <a:r>
              <a:rPr lang="en-US" sz="2000" b="1" i="1" dirty="0"/>
              <a:t>the ME website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52801" y="6407944"/>
            <a:ext cx="4444753" cy="365125"/>
          </a:xfrm>
        </p:spPr>
        <p:txBody>
          <a:bodyPr/>
          <a:lstStyle/>
          <a:p>
            <a:r>
              <a:rPr lang="en-US"/>
              <a:t>Graduate Projects Meeting                          May 1, 2026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D4317-F89C-486C-91B7-DD20B4A946FF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br>
              <a:rPr lang="en-US" sz="3600" dirty="0"/>
            </a:br>
            <a:r>
              <a:rPr lang="en-US" sz="3600" dirty="0">
                <a:solidFill>
                  <a:schemeClr val="bg2">
                    <a:lumMod val="50000"/>
                  </a:schemeClr>
                </a:solidFill>
              </a:rPr>
              <a:t>Project Proposal Requirements</a:t>
            </a:r>
            <a:br>
              <a:rPr lang="en-US" sz="3600" dirty="0">
                <a:solidFill>
                  <a:srgbClr val="00B050"/>
                </a:solidFill>
              </a:rPr>
            </a:br>
            <a:endParaRPr lang="en-US" sz="3600" dirty="0">
              <a:solidFill>
                <a:srgbClr val="00B05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08672F-EE1D-492F-BB4A-075875307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1" y="887630"/>
            <a:ext cx="4123153" cy="53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057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02483"/>
            <a:ext cx="8229600" cy="5204810"/>
          </a:xfrm>
        </p:spPr>
        <p:txBody>
          <a:bodyPr/>
          <a:lstStyle/>
          <a:p>
            <a:pPr marL="137156" indent="0">
              <a:buNone/>
            </a:pPr>
            <a:endParaRPr lang="en-US" dirty="0"/>
          </a:p>
          <a:p>
            <a:pPr marL="137156" indent="0">
              <a:buNone/>
            </a:pPr>
            <a:r>
              <a:rPr lang="en-US" sz="2800" b="1" dirty="0"/>
              <a:t>Candidacy Form</a:t>
            </a:r>
          </a:p>
          <a:p>
            <a:pPr marL="137156" indent="0">
              <a:buNone/>
            </a:pPr>
            <a:r>
              <a:rPr lang="en-US" sz="2000" b="1" dirty="0">
                <a:hlinkClick r:id="rId2"/>
              </a:rPr>
              <a:t>https://www.sjsu.edu/me/docs/forms_gape-candidacy.pdf</a:t>
            </a:r>
            <a:endParaRPr lang="en-US" sz="2000" b="1" dirty="0"/>
          </a:p>
          <a:p>
            <a:pPr lvl="1"/>
            <a:endParaRPr lang="en-US" dirty="0"/>
          </a:p>
          <a:p>
            <a:pPr marL="109726" indent="0">
              <a:buNone/>
            </a:pPr>
            <a:r>
              <a:rPr lang="en-US" sz="2800" b="1" dirty="0"/>
              <a:t>Step-by-step Instructions for Filling out the Form</a:t>
            </a:r>
          </a:p>
          <a:p>
            <a:pPr marL="109726" indent="0">
              <a:buNone/>
            </a:pPr>
            <a:r>
              <a:rPr lang="en-US" sz="2000" b="1" dirty="0">
                <a:hlinkClick r:id="rId3"/>
              </a:rPr>
              <a:t>https://www.sjsu.edu/me/docs/msme_currentstudents-candidacy_form_instructions_02_05_19.pdf</a:t>
            </a:r>
            <a:endParaRPr lang="en-US" sz="2000" b="1" dirty="0"/>
          </a:p>
          <a:p>
            <a:pPr marL="109726" indent="0">
              <a:buNone/>
            </a:pPr>
            <a:endParaRPr lang="en-US" sz="20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52801" y="6407944"/>
            <a:ext cx="4444753" cy="365125"/>
          </a:xfrm>
        </p:spPr>
        <p:txBody>
          <a:bodyPr/>
          <a:lstStyle/>
          <a:p>
            <a:r>
              <a:rPr lang="en-US"/>
              <a:t>Graduate Projects Meeting                          May 1, 2026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D4317-F89C-486C-91B7-DD20B4A946FF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br>
              <a:rPr lang="en-US" sz="3600" dirty="0"/>
            </a:br>
            <a:r>
              <a:rPr lang="en-US" sz="3600" dirty="0">
                <a:solidFill>
                  <a:schemeClr val="bg2">
                    <a:lumMod val="50000"/>
                  </a:schemeClr>
                </a:solidFill>
              </a:rPr>
              <a:t>Project Proposal Requirements</a:t>
            </a:r>
            <a:br>
              <a:rPr lang="en-US" sz="3600" dirty="0">
                <a:solidFill>
                  <a:srgbClr val="00B050"/>
                </a:solidFill>
              </a:rPr>
            </a:br>
            <a:endParaRPr lang="en-US"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943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051ABB1-9A3D-4EB1-9585-FF95E633C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38199"/>
            <a:ext cx="8229600" cy="5569745"/>
          </a:xfrm>
        </p:spPr>
        <p:txBody>
          <a:bodyPr>
            <a:normAutofit fontScale="32500" lnSpcReduction="20000"/>
          </a:bodyPr>
          <a:lstStyle/>
          <a:p>
            <a:pPr marL="109725" indent="0">
              <a:buNone/>
            </a:pPr>
            <a:r>
              <a:rPr lang="en-US" sz="8600" b="1" dirty="0">
                <a:solidFill>
                  <a:srgbClr val="FF0000"/>
                </a:solidFill>
              </a:rPr>
              <a:t>2. A completed proposal should include: </a:t>
            </a:r>
          </a:p>
          <a:p>
            <a:pPr marL="109725" indent="0">
              <a:buNone/>
            </a:pPr>
            <a:endParaRPr lang="en-US" sz="4600" dirty="0"/>
          </a:p>
          <a:p>
            <a:pPr marL="109725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sz="7400" b="1" dirty="0">
                <a:solidFill>
                  <a:srgbClr val="00B0F0"/>
                </a:solidFill>
              </a:rPr>
              <a:t>A.</a:t>
            </a:r>
            <a:r>
              <a:rPr lang="en-US" sz="7400" dirty="0"/>
              <a:t> The Project Cover Page</a:t>
            </a:r>
          </a:p>
          <a:p>
            <a:pPr marL="109725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sz="7400" b="1" dirty="0">
                <a:solidFill>
                  <a:srgbClr val="00B0F0"/>
                </a:solidFill>
              </a:rPr>
              <a:t>B.</a:t>
            </a:r>
            <a:r>
              <a:rPr lang="en-US" sz="7400" dirty="0"/>
              <a:t> Approved committee evaluation</a:t>
            </a:r>
          </a:p>
          <a:p>
            <a:pPr marL="109725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sz="7400" b="1" dirty="0">
                <a:solidFill>
                  <a:srgbClr val="00B0F0"/>
                </a:solidFill>
              </a:rPr>
              <a:t>C.</a:t>
            </a:r>
            <a:r>
              <a:rPr lang="en-US" sz="7400" dirty="0"/>
              <a:t> Approved Candidacy Form</a:t>
            </a:r>
          </a:p>
          <a:p>
            <a:pPr marL="109725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sz="7400" b="1" dirty="0">
                <a:solidFill>
                  <a:srgbClr val="00B0F0"/>
                </a:solidFill>
              </a:rPr>
              <a:t>D.</a:t>
            </a:r>
            <a:r>
              <a:rPr lang="en-US" sz="7400" dirty="0"/>
              <a:t> A comprehensive and detailed proposal of the project</a:t>
            </a:r>
          </a:p>
          <a:p>
            <a:pPr marL="109725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7400" b="1" i="1" dirty="0"/>
          </a:p>
          <a:p>
            <a:pPr marL="109725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6200" b="1" i="1" dirty="0"/>
              <a:t>NOTE: Submit all the four items in the listed order and as one package</a:t>
            </a:r>
          </a:p>
          <a:p>
            <a:pPr marL="566914" indent="-457189">
              <a:lnSpc>
                <a:spcPct val="200000"/>
              </a:lnSpc>
              <a:spcBef>
                <a:spcPts val="0"/>
              </a:spcBef>
              <a:buFont typeface="+mj-lt"/>
              <a:buAutoNum type="arabicPeriod"/>
            </a:pPr>
            <a:endParaRPr lang="en-US" sz="2400" dirty="0"/>
          </a:p>
          <a:p>
            <a:endParaRPr lang="en-US" sz="2800" dirty="0"/>
          </a:p>
          <a:p>
            <a:r>
              <a:rPr lang="en-US" sz="5500" b="1" i="1" dirty="0"/>
              <a:t>See the ME website for details:</a:t>
            </a:r>
          </a:p>
          <a:p>
            <a:r>
              <a:rPr lang="en-US" sz="5500" b="1" i="1" dirty="0">
                <a:hlinkClick r:id="rId2"/>
              </a:rPr>
              <a:t>https://www.sjsu.edu/me/graduate/current-msme/advising/project-and-thesis/project-proposal.php</a:t>
            </a:r>
            <a:endParaRPr lang="en-US" sz="5500" b="1" i="1" dirty="0"/>
          </a:p>
          <a:p>
            <a:endParaRPr lang="en-US" sz="5500" b="1" i="1" dirty="0">
              <a:solidFill>
                <a:srgbClr val="FF0000"/>
              </a:solidFill>
            </a:endParaRPr>
          </a:p>
          <a:p>
            <a:r>
              <a:rPr lang="en-US" sz="2400" b="1" i="1" dirty="0"/>
              <a:t>                                  </a:t>
            </a:r>
            <a:endParaRPr lang="en-US" sz="2000" b="1" i="1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A37808-F736-43F2-B94B-DAE612C2A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Graduate Projects Meeting                          May 1,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D6D9EA-E2C9-4099-8B67-7B6B65CDC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D4317-F89C-486C-91B7-DD20B4A946FF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76C15EC-A578-407E-BF51-58433986E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The Proposal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95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E14E72-9871-48DD-A42E-5875C57C9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Graduate Projects Meeting                          May 1,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54B8B-29EF-42C6-8695-9CF618621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D4317-F89C-486C-91B7-DD20B4A946FF}" type="slidenum">
              <a:rPr lang="en-US" smtClean="0"/>
              <a:t>6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1D2AC2C-787C-4E31-893B-D615DC6BC4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0" y="97371"/>
            <a:ext cx="4800600" cy="61634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82A61B-5988-43B3-9234-DB4A353B2ABA}"/>
              </a:ext>
            </a:extLst>
          </p:cNvPr>
          <p:cNvSpPr txBox="1"/>
          <p:nvPr/>
        </p:nvSpPr>
        <p:spPr>
          <a:xfrm>
            <a:off x="533400" y="99060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Project Cover Page</a:t>
            </a:r>
          </a:p>
        </p:txBody>
      </p:sp>
    </p:spTree>
    <p:extLst>
      <p:ext uri="{BB962C8B-B14F-4D97-AF65-F5344CB8AC3E}">
        <p14:creationId xmlns:p14="http://schemas.microsoft.com/office/powerpoint/2010/main" val="39060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8737833-79D9-4F80-9D29-7BA6A547DC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2201" y="836287"/>
            <a:ext cx="4368553" cy="5465186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333122-F983-4F2F-859B-AE9C8D1B8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Graduate Projects Meeting                          May 1,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D50AB-BBFB-4FAE-9B1F-63DA3F64B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D4317-F89C-486C-91B7-DD20B4A946FF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15E0344-D50D-49E0-88C2-A3B7BA454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76071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B. </a:t>
            </a:r>
            <a:r>
              <a:rPr lang="en-US" sz="2800" dirty="0">
                <a:solidFill>
                  <a:schemeClr val="tx1"/>
                </a:solidFill>
              </a:rPr>
              <a:t>Committee Evaluation Form</a:t>
            </a:r>
          </a:p>
        </p:txBody>
      </p:sp>
    </p:spTree>
    <p:extLst>
      <p:ext uri="{BB962C8B-B14F-4D97-AF65-F5344CB8AC3E}">
        <p14:creationId xmlns:p14="http://schemas.microsoft.com/office/powerpoint/2010/main" val="1086302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99C9791-25B8-45B7-AF50-F46FEFBF6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5943600" cy="5016691"/>
          </a:xfrm>
        </p:spPr>
        <p:txBody>
          <a:bodyPr>
            <a:normAutofit/>
          </a:bodyPr>
          <a:lstStyle/>
          <a:p>
            <a:pPr marL="109725" indent="0">
              <a:buNone/>
            </a:pPr>
            <a:r>
              <a:rPr lang="en-US" sz="2800" b="1" dirty="0"/>
              <a:t>A proposal is considered complete when Signed by:</a:t>
            </a:r>
          </a:p>
          <a:p>
            <a:pPr marL="852657" indent="-742931">
              <a:lnSpc>
                <a:spcPct val="150000"/>
              </a:lnSpc>
              <a:buAutoNum type="arabicPeriod"/>
            </a:pPr>
            <a:r>
              <a:rPr lang="en-US" sz="2800" i="1" dirty="0"/>
              <a:t>Your committee Chair</a:t>
            </a:r>
          </a:p>
          <a:p>
            <a:pPr marL="852657" indent="-742931">
              <a:lnSpc>
                <a:spcPct val="150000"/>
              </a:lnSpc>
              <a:buAutoNum type="arabicPeriod"/>
            </a:pPr>
            <a:r>
              <a:rPr lang="en-US" sz="2800" i="1" dirty="0"/>
              <a:t>The Graduate Advisor </a:t>
            </a:r>
          </a:p>
          <a:p>
            <a:pPr marL="852657" indent="-742931">
              <a:lnSpc>
                <a:spcPct val="150000"/>
              </a:lnSpc>
              <a:buAutoNum type="arabicPeriod"/>
            </a:pPr>
            <a:r>
              <a:rPr lang="en-US" sz="2800" i="1" dirty="0"/>
              <a:t>The department Chair</a:t>
            </a:r>
          </a:p>
          <a:p>
            <a:pPr marL="109725" indent="0">
              <a:buNone/>
            </a:pPr>
            <a:endParaRPr lang="en-US" sz="3600" dirty="0"/>
          </a:p>
          <a:p>
            <a:pPr marL="109725" indent="0">
              <a:buNone/>
            </a:pPr>
            <a:endParaRPr lang="en-US" sz="3600" dirty="0"/>
          </a:p>
          <a:p>
            <a:pPr marL="109725" indent="0">
              <a:buNone/>
            </a:pPr>
            <a:endParaRPr lang="en-US" sz="36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AD4C59-8E00-41DA-9080-6890ABBFA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Graduate Projects Meeting                          May 1, 2026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B65FD6-C2CD-47D9-882B-7AD5AA722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D4317-F89C-486C-91B7-DD20B4A946FF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D58E96F-08D9-4254-AF1E-FF49330D4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chemeClr val="accent1"/>
                </a:solidFill>
              </a:rPr>
            </a:br>
            <a:r>
              <a:rPr lang="en-US" sz="3100" dirty="0">
                <a:solidFill>
                  <a:srgbClr val="FF0000"/>
                </a:solidFill>
              </a:rPr>
              <a:t>3. Have the Proposal Ready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5122" name="Picture 2" descr="Related image">
            <a:extLst>
              <a:ext uri="{FF2B5EF4-FFF2-40B4-BE49-F238E27FC236}">
                <a16:creationId xmlns:a16="http://schemas.microsoft.com/office/drawing/2014/main" id="{0B5D1CDD-8D2B-4F04-BC43-12DCDCC58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71756"/>
            <a:ext cx="1752600" cy="1581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68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8162" y="914400"/>
            <a:ext cx="8229600" cy="4953000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276600" y="6407945"/>
            <a:ext cx="4876800" cy="365125"/>
          </a:xfrm>
        </p:spPr>
        <p:txBody>
          <a:bodyPr/>
          <a:lstStyle/>
          <a:p>
            <a:r>
              <a:rPr lang="en-US"/>
              <a:t>Graduate Projects Meeting                          May 1, 2026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D4317-F89C-486C-91B7-DD20B4A946FF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4. Post-Proposal Requirements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B51CA5-D01F-4E4C-8F5E-DD18B0A30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569" y="1319212"/>
            <a:ext cx="8324850" cy="42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31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13050</TotalTime>
  <Words>1713</Words>
  <Application>Microsoft Office PowerPoint</Application>
  <PresentationFormat>On-screen Show (4:3)</PresentationFormat>
  <Paragraphs>266</Paragraphs>
  <Slides>28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Lucida Sans Unicode</vt:lpstr>
      <vt:lpstr>Times New Roman</vt:lpstr>
      <vt:lpstr>Verdana</vt:lpstr>
      <vt:lpstr>Wingdings 2</vt:lpstr>
      <vt:lpstr>Wingdings 3</vt:lpstr>
      <vt:lpstr>Concourse</vt:lpstr>
      <vt:lpstr>   Graduate Projects Meeting May 1, 2026  Agenda  </vt:lpstr>
      <vt:lpstr>    Course Requirements and Procedures     </vt:lpstr>
      <vt:lpstr> Project Proposal Requirements </vt:lpstr>
      <vt:lpstr> Project Proposal Requirements </vt:lpstr>
      <vt:lpstr> The Proposal </vt:lpstr>
      <vt:lpstr>PowerPoint Presentation</vt:lpstr>
      <vt:lpstr>B. Committee Evaluation Form</vt:lpstr>
      <vt:lpstr> 3. Have the Proposal Ready </vt:lpstr>
      <vt:lpstr>4. Post-Proposal Requirements</vt:lpstr>
      <vt:lpstr>PowerPoint Presentation</vt:lpstr>
      <vt:lpstr>5. Oral Presentation</vt:lpstr>
      <vt:lpstr>5. Oral Presentation</vt:lpstr>
      <vt:lpstr>Deliverables</vt:lpstr>
      <vt:lpstr>How to Arrange for the Oral Presentation?</vt:lpstr>
      <vt:lpstr>How to Add ME 295 A or ME 299</vt:lpstr>
      <vt:lpstr>Important dates and Deadlines</vt:lpstr>
      <vt:lpstr>Important dates and Deadlines</vt:lpstr>
      <vt:lpstr>Note</vt:lpstr>
      <vt:lpstr>PowerPoint Presentation</vt:lpstr>
      <vt:lpstr>Feruza Amirkulova</vt:lpstr>
      <vt:lpstr>Raymond K. Yee</vt:lpstr>
      <vt:lpstr>Lin Jiang</vt:lpstr>
      <vt:lpstr> Sang-Joon (John) Lee</vt:lpstr>
      <vt:lpstr>Mojtaba Sharifi</vt:lpstr>
      <vt:lpstr>PowerPoint Presentation</vt:lpstr>
      <vt:lpstr>PowerPoint Presentation</vt:lpstr>
      <vt:lpstr>PowerPoint Presentation</vt:lpstr>
      <vt:lpstr>PowerPoint Presentation</vt:lpstr>
    </vt:vector>
  </TitlesOfParts>
  <Company>San Jose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Steps For Completing Your MSME</dc:title>
  <dc:creator>College Of Engineering</dc:creator>
  <cp:lastModifiedBy>Raghu Agarwal</cp:lastModifiedBy>
  <cp:revision>298</cp:revision>
  <cp:lastPrinted>2020-04-06T22:15:28Z</cp:lastPrinted>
  <dcterms:created xsi:type="dcterms:W3CDTF">2014-08-05T22:12:25Z</dcterms:created>
  <dcterms:modified xsi:type="dcterms:W3CDTF">2026-05-04T22:24:58Z</dcterms:modified>
</cp:coreProperties>
</file>