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27"/>
  </p:notesMasterIdLst>
  <p:sldIdLst>
    <p:sldId id="261" r:id="rId2"/>
    <p:sldId id="288" r:id="rId3"/>
    <p:sldId id="289" r:id="rId4"/>
    <p:sldId id="307" r:id="rId5"/>
    <p:sldId id="295" r:id="rId6"/>
    <p:sldId id="308" r:id="rId7"/>
    <p:sldId id="309" r:id="rId8"/>
    <p:sldId id="315" r:id="rId9"/>
    <p:sldId id="300" r:id="rId10"/>
    <p:sldId id="311" r:id="rId11"/>
    <p:sldId id="312" r:id="rId12"/>
    <p:sldId id="313" r:id="rId13"/>
    <p:sldId id="269" r:id="rId14"/>
    <p:sldId id="303" r:id="rId15"/>
    <p:sldId id="271" r:id="rId16"/>
    <p:sldId id="305" r:id="rId17"/>
    <p:sldId id="274" r:id="rId18"/>
    <p:sldId id="257" r:id="rId19"/>
    <p:sldId id="310" r:id="rId20"/>
    <p:sldId id="301" r:id="rId21"/>
    <p:sldId id="316" r:id="rId22"/>
    <p:sldId id="277" r:id="rId23"/>
    <p:sldId id="258" r:id="rId24"/>
    <p:sldId id="287" r:id="rId25"/>
    <p:sldId id="280" r:id="rId2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194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B18781D-FCC9-434A-B6B3-E6B510739B1E}" type="datetimeFigureOut">
              <a:rPr lang="en-US" smtClean="0"/>
              <a:t>8/14/2025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9B0FD44-0227-41E7-AC76-14CA5DC295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223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0FD44-0227-41E7-AC76-14CA5DC2957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884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9ED44B2-855B-42B7-A22B-BC735436EE0E}" type="datetime1">
              <a:rPr lang="en-US" smtClean="0"/>
              <a:t>8/14/2025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9066CDE5-5041-4667-B412-EDCFFDE0F75F}" type="datetime1">
              <a:rPr lang="en-US" smtClean="0"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64521CB0-F59D-4CA7-9E37-3E9B97681202}" type="datetime1">
              <a:rPr lang="en-US" smtClean="0"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DA6F1C7B-16C2-4CD0-8CB3-2D969BA38718}" type="datetime1">
              <a:rPr lang="en-US" smtClean="0"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A7EE245E-15FF-4A03-AEB9-A0421F9A237D}" type="datetime1">
              <a:rPr lang="en-US" smtClean="0"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CFD075D4-99D1-41AD-A014-3C08C4EB7C1F}" type="datetime1">
              <a:rPr lang="en-US" smtClean="0"/>
              <a:t>8/14/2025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719F98EA-B5ED-4839-8CB9-D967651D4485}" type="datetime1">
              <a:rPr lang="en-US" smtClean="0"/>
              <a:t>8/14/2025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C436232B-3FCC-49C1-B678-F73A058A9C1F}" type="datetime1">
              <a:rPr lang="en-US" smtClean="0"/>
              <a:t>8/14/2025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74A65737-5FE2-4FE3-B5C2-E6F6AF1AA3B7}" type="datetime1">
              <a:rPr lang="en-US" smtClean="0"/>
              <a:t>8/14/2025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33FDFFF1-5FC5-4CF2-848C-7DE26823FBB4}" type="datetime1">
              <a:rPr lang="en-US" smtClean="0"/>
              <a:t>8/14/2025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086526E-C915-4773-9E2B-2C0D0E528475}" type="datetime1">
              <a:rPr lang="en-US" smtClean="0"/>
              <a:t>8/14/2025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jsu.edu/essc/index.php" TargetMode="External"/><Relationship Id="rId2" Type="http://schemas.openxmlformats.org/officeDocument/2006/relationships/hyperlink" Target="https://www.sjsu.edu/me/msme/current_students/advisin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jsu.edu/me/about-us/faculty/full-time.php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jsu.edu/me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r>
              <a:rPr lang="en-US" dirty="0"/>
              <a:t>Welcome</a:t>
            </a:r>
          </a:p>
          <a:p>
            <a:pPr>
              <a:lnSpc>
                <a:spcPct val="200000"/>
              </a:lnSpc>
            </a:pPr>
            <a:r>
              <a:rPr lang="en-US" dirty="0"/>
              <a:t>MSME Program</a:t>
            </a:r>
          </a:p>
          <a:p>
            <a:pPr>
              <a:lnSpc>
                <a:spcPct val="200000"/>
              </a:lnSpc>
            </a:pPr>
            <a:r>
              <a:rPr lang="en-US" dirty="0"/>
              <a:t>Q &amp; A</a:t>
            </a:r>
          </a:p>
          <a:p>
            <a:pPr>
              <a:lnSpc>
                <a:spcPct val="200000"/>
              </a:lnSpc>
            </a:pPr>
            <a:r>
              <a:rPr lang="en-US" dirty="0"/>
              <a:t>Advising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>
                <a:solidFill>
                  <a:srgbClr val="0070C0"/>
                </a:solidFill>
              </a:rPr>
            </a:br>
            <a:br>
              <a:rPr lang="en-US" dirty="0">
                <a:solidFill>
                  <a:srgbClr val="0070C0"/>
                </a:solidFill>
              </a:rPr>
            </a:br>
            <a:br>
              <a:rPr lang="en-US" dirty="0">
                <a:solidFill>
                  <a:srgbClr val="0070C0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New</a:t>
            </a:r>
            <a:r>
              <a:rPr lang="en-US" b="0" dirty="0">
                <a:solidFill>
                  <a:srgbClr val="0070C0"/>
                </a:solidFill>
              </a:rPr>
              <a:t> </a:t>
            </a:r>
            <a:r>
              <a:rPr lang="en-US" sz="4400" dirty="0"/>
              <a:t>Graduate Students Orientation                            August 15, 2025</a:t>
            </a:r>
            <a:br>
              <a:rPr lang="en-US" dirty="0"/>
            </a:br>
            <a:br>
              <a:rPr lang="en-US" dirty="0">
                <a:solidFill>
                  <a:srgbClr val="0070C0"/>
                </a:solidFill>
              </a:rPr>
            </a:br>
            <a:r>
              <a:rPr lang="en-US" dirty="0">
                <a:solidFill>
                  <a:srgbClr val="0070C0"/>
                </a:solidFill>
              </a:rPr>
              <a:t>Agenda</a:t>
            </a:r>
            <a:br>
              <a:rPr lang="en-US" dirty="0">
                <a:solidFill>
                  <a:srgbClr val="0070C0"/>
                </a:solidFill>
              </a:rPr>
            </a:b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437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41CCFA0-0D93-E44C-8FFA-A86B3FE42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562600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US" sz="2800" dirty="0"/>
              <a:t>Here is a two-years graduation plan</a:t>
            </a: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First Semester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230		3</a:t>
            </a: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273		3</a:t>
            </a: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Elective-1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3</a:t>
            </a: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Total			9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Second Semester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201 </a:t>
            </a:r>
            <a:r>
              <a:rPr lang="en-US" sz="14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(elective-2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(also, an elective)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Elective-3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Elective-4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Total			9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Third Semester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295A  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299-I	3	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Elective-5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Total			6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Fourth Semester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295B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or 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299-II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Elective-6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Total			6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en-US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Total	30 Units</a:t>
            </a:r>
            <a:endParaRPr lang="en-US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DA0C28-26A5-B0E6-01B1-CC2FF5A8C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B1298-B9AE-BFFF-C05D-FD3690465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230E524-42A2-6383-F3EF-CA7E277AC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Course Plan</a:t>
            </a:r>
          </a:p>
        </p:txBody>
      </p:sp>
    </p:spTree>
    <p:extLst>
      <p:ext uri="{BB962C8B-B14F-4D97-AF65-F5344CB8AC3E}">
        <p14:creationId xmlns:p14="http://schemas.microsoft.com/office/powerpoint/2010/main" val="1440822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DDE3677-0890-E13F-1AE1-CF7836AABB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14325" algn="l"/>
              </a:tabLst>
            </a:pPr>
            <a:r>
              <a:rPr lang="en-US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NOTE</a:t>
            </a:r>
          </a:p>
          <a:p>
            <a:pPr marL="457200" marR="0" indent="-4572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314325" algn="l"/>
              </a:tabLst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If you plane to be employed part-time or full-time, adjust the above schedule according to your expected work commitments</a:t>
            </a:r>
          </a:p>
          <a:p>
            <a:pPr marL="457200" marR="0" indent="-4572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314325" algn="l"/>
              </a:tabLst>
            </a:pP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314325" algn="l"/>
              </a:tabLst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 be able to graduate in 4 or 5-semesters, you must take ME 201 during your second semester, otherwise your graduation will be delayed</a:t>
            </a: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314325" algn="l"/>
              </a:tabLst>
            </a:pP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66928" indent="-457200">
              <a:buFont typeface="+mj-lt"/>
              <a:buAutoNum type="arabicPeriod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You can take any Elective course in any order; there are no prerequisites to any of the elective courses</a:t>
            </a:r>
            <a:endParaRPr lang="en-US" sz="24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0CDF49-6AC9-EB27-5AC9-FFDFD38C4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670E42-B4D6-A39E-A354-425B3C68D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58D976D-A339-F995-2A99-D7A91B749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Two-Year Graduation Plan (cont.)</a:t>
            </a:r>
          </a:p>
        </p:txBody>
      </p:sp>
    </p:spTree>
    <p:extLst>
      <p:ext uri="{BB962C8B-B14F-4D97-AF65-F5344CB8AC3E}">
        <p14:creationId xmlns:p14="http://schemas.microsoft.com/office/powerpoint/2010/main" val="14917485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4BD1A0A-2E2E-C00D-EB5F-04B8208CC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This course satisfies the GWAR, and also awards 3-elective units</a:t>
            </a:r>
          </a:p>
          <a:p>
            <a:r>
              <a:rPr lang="en-US" sz="2400" dirty="0"/>
              <a:t>You must be in a Classified status before you are qualified to take this course:</a:t>
            </a:r>
          </a:p>
          <a:p>
            <a:pPr lvl="1"/>
            <a:r>
              <a:rPr lang="en-US" sz="2400" dirty="0"/>
              <a:t>a. Have an overall GPA of 3.0 or better</a:t>
            </a:r>
          </a:p>
          <a:p>
            <a:pPr lvl="1"/>
            <a:r>
              <a:rPr lang="en-US" sz="2400" dirty="0"/>
              <a:t>b. Have a non-conditional status</a:t>
            </a:r>
          </a:p>
          <a:p>
            <a:pPr lvl="1"/>
            <a:r>
              <a:rPr lang="en-US" sz="2400" dirty="0"/>
              <a:t>c. Not on probation</a:t>
            </a:r>
          </a:p>
          <a:p>
            <a:r>
              <a:rPr lang="en-US" sz="2400" dirty="0"/>
              <a:t>Pre-registration for this course is not allowed. You can add it only by getting an add code from the instructor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8185D4-F4E5-6517-9CF3-99425400E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3631CD-E248-6AFA-3A91-66E5257F1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12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E46B0A-EC70-1C03-9DC3-508966893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Note Regarding ME 201</a:t>
            </a:r>
          </a:p>
        </p:txBody>
      </p:sp>
    </p:spTree>
    <p:extLst>
      <p:ext uri="{BB962C8B-B14F-4D97-AF65-F5344CB8AC3E}">
        <p14:creationId xmlns:p14="http://schemas.microsoft.com/office/powerpoint/2010/main" val="2954848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016691"/>
          </a:xfrm>
        </p:spPr>
        <p:txBody>
          <a:bodyPr>
            <a:noAutofit/>
          </a:bodyPr>
          <a:lstStyle/>
          <a:p>
            <a:pPr marL="624078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en-US" sz="2400" dirty="0"/>
              <a:t>No rigid requirement for electives</a:t>
            </a:r>
          </a:p>
          <a:p>
            <a:pPr marL="624078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en-US" sz="2400" dirty="0"/>
              <a:t>You can </a:t>
            </a:r>
            <a:r>
              <a:rPr lang="en-US" altLang="en-US" sz="2400" b="1" u="sng" dirty="0"/>
              <a:t>pick and choose </a:t>
            </a:r>
            <a:r>
              <a:rPr lang="en-US" altLang="en-US" sz="2400" dirty="0"/>
              <a:t>any elective ME Graduate courses</a:t>
            </a:r>
          </a:p>
          <a:p>
            <a:pPr marL="624078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en-US" sz="2400" dirty="0"/>
              <a:t>Generally, two courses/semester are offered in each area of emphasis</a:t>
            </a:r>
          </a:p>
          <a:p>
            <a:pPr marL="624078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en-US" sz="2400" dirty="0"/>
              <a:t>Up to 6 units of the approved undergraduate elective courses can be taken, which will satisfy the MSME program</a:t>
            </a:r>
          </a:p>
          <a:p>
            <a:pPr marL="624078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en-US" sz="2400" dirty="0"/>
              <a:t>Up to 9 units of graduate level coursework can be transferred.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6071"/>
          </a:xfrm>
        </p:spPr>
        <p:txBody>
          <a:bodyPr>
            <a:normAutofit fontScale="90000"/>
          </a:bodyPr>
          <a:lstStyle/>
          <a:p>
            <a:r>
              <a:rPr lang="en-US" altLang="en-US" sz="3600" dirty="0">
                <a:solidFill>
                  <a:srgbClr val="0070C0"/>
                </a:solidFill>
              </a:rPr>
              <a:t>Program Notes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978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/>
          </a:bodyPr>
          <a:lstStyle/>
          <a:p>
            <a:pPr marL="109728" indent="0" algn="ctr">
              <a:lnSpc>
                <a:spcPct val="200000"/>
              </a:lnSpc>
              <a:spcBef>
                <a:spcPts val="0"/>
              </a:spcBef>
              <a:buNone/>
            </a:pPr>
            <a:endParaRPr lang="en-US" sz="2400" dirty="0"/>
          </a:p>
          <a:p>
            <a:pPr marL="109728" indent="0" algn="ctr">
              <a:lnSpc>
                <a:spcPct val="200000"/>
              </a:lnSpc>
              <a:spcBef>
                <a:spcPts val="0"/>
              </a:spcBef>
              <a:buNone/>
            </a:pPr>
            <a:endParaRPr lang="en-US" sz="2400" dirty="0"/>
          </a:p>
          <a:p>
            <a:pPr marL="109728" indent="0" algn="ctr">
              <a:lnSpc>
                <a:spcPct val="200000"/>
              </a:lnSpc>
              <a:spcBef>
                <a:spcPts val="0"/>
              </a:spcBef>
              <a:buNone/>
            </a:pPr>
            <a:endParaRPr lang="en-US" sz="2400" dirty="0"/>
          </a:p>
          <a:p>
            <a:pPr algn="ctr">
              <a:spcBef>
                <a:spcPts val="0"/>
              </a:spcBef>
            </a:pPr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415" y="143892"/>
            <a:ext cx="8229600" cy="446056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Steps for Graduation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914A548-5D55-4C53-8B14-96B8F647DB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8782" y="762000"/>
            <a:ext cx="1781175" cy="4000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B557BF3-906A-438D-A13B-AB250D2666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6331" y="1144884"/>
            <a:ext cx="2886075" cy="8953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8D226A1-2C4F-4E7D-AB83-2B0FBE19A7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3481" y="2136086"/>
            <a:ext cx="2828925" cy="8572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8B4CEFB-4834-4330-95DB-B775ECE026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9779" y="3040385"/>
            <a:ext cx="6334125" cy="8953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2C80B02-4527-4FCE-B4BF-13C50BA4D6A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85193" y="4007483"/>
            <a:ext cx="5848350" cy="9906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313C5D-C0AF-45E3-B241-3B557CD7FDE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00062" y="4944881"/>
            <a:ext cx="14573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315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altLang="en-US" dirty="0"/>
              <a:t>The Graduate Writing Assessment Requirement (GWAR) is a university requirement</a:t>
            </a:r>
          </a:p>
          <a:p>
            <a:pPr>
              <a:lnSpc>
                <a:spcPct val="150000"/>
              </a:lnSpc>
              <a:buNone/>
            </a:pPr>
            <a:endParaRPr lang="en-US" altLang="en-US" sz="1000" dirty="0"/>
          </a:p>
          <a:p>
            <a:pPr>
              <a:spcBef>
                <a:spcPts val="0"/>
              </a:spcBef>
            </a:pPr>
            <a:r>
              <a:rPr lang="en-US" altLang="en-US" dirty="0"/>
              <a:t>You must satisfy the GWAR before submitting the Candidacy form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GWAR can be satisfied by passing the </a:t>
            </a:r>
            <a:r>
              <a:rPr lang="en-US" dirty="0">
                <a:highlight>
                  <a:srgbClr val="FFFF00"/>
                </a:highlight>
              </a:rPr>
              <a:t>ME 201</a:t>
            </a:r>
            <a:r>
              <a:rPr lang="en-US" dirty="0"/>
              <a:t> course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15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altLang="en-US" sz="3600" dirty="0">
                <a:solidFill>
                  <a:srgbClr val="0070C0"/>
                </a:solidFill>
              </a:rPr>
              <a:t>Graduate Writing Assessment Requirement (GWAR)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965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58E1709-8B30-4BC4-B9D3-03E270A1F4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994864"/>
            <a:ext cx="7248525" cy="43815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8CFAA5-3EEC-467D-899B-6E4E22873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D73595-0A17-4BA9-AA0B-184B82016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16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98DEBA7-A2BE-4789-8677-E51A6CCCC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8150"/>
          </a:xfrm>
        </p:spPr>
        <p:txBody>
          <a:bodyPr>
            <a:normAutofit fontScale="90000"/>
          </a:bodyPr>
          <a:lstStyle/>
          <a:p>
            <a:r>
              <a:rPr lang="en-US" altLang="en-US" sz="3600" dirty="0">
                <a:solidFill>
                  <a:srgbClr val="0070C0"/>
                </a:solidFill>
              </a:rPr>
              <a:t>Steps for Completing Project/Thesis (6-units)</a:t>
            </a:r>
            <a:endParaRPr lang="en-US" sz="36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B1D0183-C6AD-4810-A42D-8F23420D6A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0173" y="1472407"/>
            <a:ext cx="6353175" cy="9048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11E4106-3C8A-4BAD-9524-E64AB06E61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3055" y="2495550"/>
            <a:ext cx="5610225" cy="9334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E49E824-C881-4EE8-8D7A-E9E0F99207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206" y="4800600"/>
            <a:ext cx="8067675" cy="8001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2C4EC91-60A4-7E86-1EA3-5EE53DAE4F84}"/>
              </a:ext>
            </a:extLst>
          </p:cNvPr>
          <p:cNvSpPr txBox="1"/>
          <p:nvPr/>
        </p:nvSpPr>
        <p:spPr>
          <a:xfrm>
            <a:off x="2665572" y="4236244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Complete the Project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CC1C292-17D3-2CE9-15DB-9190DEBF6FC8}"/>
              </a:ext>
            </a:extLst>
          </p:cNvPr>
          <p:cNvCxnSpPr/>
          <p:nvPr/>
        </p:nvCxnSpPr>
        <p:spPr>
          <a:xfrm>
            <a:off x="4310062" y="3505200"/>
            <a:ext cx="0" cy="63524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2320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29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en-US" dirty="0"/>
              <a:t>Given at the end of a semester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½ hour Oral Exam at the end of the first term of Project/Thesis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One-hour Oral Exam at the end of the second term of Project/Thesis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A draft copy of the final report is due before the oral Defense and a bound copy is due after the Oral Defense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17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altLang="en-US" sz="3600" dirty="0">
                <a:solidFill>
                  <a:srgbClr val="0070C0"/>
                </a:solidFill>
              </a:rPr>
              <a:t>About the Oral Presentation (Project/Thesis)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925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672" y="1031045"/>
            <a:ext cx="8229600" cy="5135563"/>
          </a:xfrm>
        </p:spPr>
        <p:txBody>
          <a:bodyPr>
            <a:noAutofit/>
          </a:bodyPr>
          <a:lstStyle/>
          <a:p>
            <a:pPr lvl="1">
              <a:spcBef>
                <a:spcPts val="0"/>
              </a:spcBef>
            </a:pPr>
            <a:r>
              <a:rPr lang="en-US" sz="2400" dirty="0"/>
              <a:t>There is no mandatory advising for removing academic hold. </a:t>
            </a:r>
          </a:p>
          <a:p>
            <a:pPr lvl="1">
              <a:spcBef>
                <a:spcPts val="0"/>
              </a:spcBef>
            </a:pPr>
            <a:endParaRPr lang="en-US" sz="2400" dirty="0"/>
          </a:p>
          <a:p>
            <a:pPr lvl="1">
              <a:spcBef>
                <a:spcPts val="0"/>
              </a:spcBef>
            </a:pPr>
            <a:r>
              <a:rPr lang="en-US" sz="2400" dirty="0"/>
              <a:t>Contact the ME office if you can’t register for classes</a:t>
            </a:r>
          </a:p>
          <a:p>
            <a:pPr lvl="1">
              <a:spcBef>
                <a:spcPts val="0"/>
              </a:spcBef>
            </a:pPr>
            <a:endParaRPr lang="en-US" sz="2400" dirty="0"/>
          </a:p>
          <a:p>
            <a:pPr lvl="1">
              <a:spcBef>
                <a:spcPts val="0"/>
              </a:spcBef>
            </a:pPr>
            <a:r>
              <a:rPr lang="en-US" sz="2400" dirty="0"/>
              <a:t>For any questions related to your MSME program, contact the Graduate Program Advisor</a:t>
            </a:r>
          </a:p>
          <a:p>
            <a:pPr lvl="1">
              <a:spcBef>
                <a:spcPts val="0"/>
              </a:spcBef>
            </a:pPr>
            <a:endParaRPr lang="en-US" sz="2400" dirty="0"/>
          </a:p>
          <a:p>
            <a:pPr lvl="1">
              <a:spcBef>
                <a:spcPts val="0"/>
              </a:spcBef>
            </a:pPr>
            <a:r>
              <a:rPr lang="en-US" sz="2400" dirty="0"/>
              <a:t>Advising is required if you are on Probation</a:t>
            </a:r>
          </a:p>
          <a:p>
            <a:pPr lvl="1">
              <a:spcBef>
                <a:spcPts val="0"/>
              </a:spcBef>
            </a:pPr>
            <a:endParaRPr lang="en-US" sz="2400" dirty="0"/>
          </a:p>
          <a:p>
            <a:pPr lvl="1">
              <a:spcBef>
                <a:spcPts val="0"/>
              </a:spcBef>
            </a:pPr>
            <a:r>
              <a:rPr lang="en-US" sz="2400" dirty="0"/>
              <a:t>There is no advising available during the semester breaks and holidays</a:t>
            </a:r>
          </a:p>
          <a:p>
            <a:pPr lvl="1">
              <a:spcBef>
                <a:spcPts val="0"/>
              </a:spcBef>
            </a:pPr>
            <a:endParaRPr lang="en-US" sz="1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18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Advising</a:t>
            </a:r>
          </a:p>
        </p:txBody>
      </p:sp>
    </p:spTree>
    <p:extLst>
      <p:ext uri="{BB962C8B-B14F-4D97-AF65-F5344CB8AC3E}">
        <p14:creationId xmlns:p14="http://schemas.microsoft.com/office/powerpoint/2010/main" val="1684948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B5D5052-61BD-80FD-CDB3-EA05F788E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Advising Resource:</a:t>
            </a:r>
          </a:p>
          <a:p>
            <a:pPr marL="109728" indent="0">
              <a:buNone/>
            </a:pPr>
            <a:endParaRPr lang="en-US" sz="2800" dirty="0">
              <a:hlinkClick r:id="rId2"/>
            </a:endParaRPr>
          </a:p>
          <a:p>
            <a:pPr marL="109728" indent="0">
              <a:buNone/>
            </a:pPr>
            <a:r>
              <a:rPr lang="en-US" sz="2800" dirty="0">
                <a:hlinkClick r:id="rId2"/>
              </a:rPr>
              <a:t>https://www.sjsu.edu/me/msme/current_students/advising/</a:t>
            </a:r>
            <a:endParaRPr lang="en-US" sz="2800" dirty="0"/>
          </a:p>
          <a:p>
            <a:endParaRPr lang="en-US" sz="2800" dirty="0"/>
          </a:p>
          <a:p>
            <a:pPr marL="109728" indent="0">
              <a:buNone/>
            </a:pPr>
            <a:r>
              <a:rPr lang="en-US" dirty="0">
                <a:hlinkClick r:id="rId3"/>
              </a:rPr>
              <a:t>https://www.sjsu.edu/essc/index.php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03BD03-476A-5F61-9EFB-A007020A5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B69772-3998-44B3-4622-0561D0748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19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8C03CE-F407-C5D8-048D-4D7D53345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6071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Advising Resources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98681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1D2EF62-B323-476F-8F25-32DC1A7F0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321491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4800" b="1" dirty="0"/>
              <a:t>Faculty and Staff Introduction</a:t>
            </a:r>
          </a:p>
          <a:p>
            <a:pPr marL="109728" indent="0" algn="ctr">
              <a:buNone/>
            </a:pPr>
            <a:endParaRPr lang="en-US" sz="4800" b="1" dirty="0"/>
          </a:p>
          <a:p>
            <a:pPr marL="109728" indent="0" algn="ctr">
              <a:buNone/>
            </a:pPr>
            <a:r>
              <a:rPr lang="en-US" sz="4800" dirty="0">
                <a:hlinkClick r:id="rId2"/>
              </a:rPr>
              <a:t>https://www.sjsu.edu/me/about-us/faculty/full-time.php</a:t>
            </a:r>
            <a:endParaRPr lang="en-US" sz="4800" dirty="0"/>
          </a:p>
          <a:p>
            <a:pPr marL="109728" indent="0" algn="ctr">
              <a:buNone/>
            </a:pPr>
            <a:endParaRPr lang="en-US" sz="32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3826E5-C2B5-47CC-AB55-8BD371209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A972FC-3FBB-4D94-B696-EE3D91B19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7231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73FD00B-F5F0-4BF1-9DAC-684FE1924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80676"/>
            <a:ext cx="8229600" cy="492661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When eligible, you can register most of the courses online, except the graduate project courses and ME 201 </a:t>
            </a:r>
          </a:p>
          <a:p>
            <a:endParaRPr lang="en-US" sz="1000" dirty="0"/>
          </a:p>
          <a:p>
            <a:r>
              <a:rPr lang="en-US" dirty="0"/>
              <a:t>If you are unable to register for classes, you can add a class by getting an add code from the instructor (after the classes have started)</a:t>
            </a:r>
            <a:endParaRPr lang="en-US" sz="1000" dirty="0"/>
          </a:p>
          <a:p>
            <a:endParaRPr lang="en-US" sz="1000" dirty="0"/>
          </a:p>
          <a:p>
            <a:r>
              <a:rPr lang="en-US" dirty="0"/>
              <a:t>Graduate ME classes usually accommodate all</a:t>
            </a:r>
          </a:p>
          <a:p>
            <a:endParaRPr lang="en-US" sz="1000" dirty="0"/>
          </a:p>
          <a:p>
            <a:r>
              <a:rPr lang="en-US" dirty="0"/>
              <a:t>If you are Conditionally Classified and fulfilling a Conditional undergraduate class:</a:t>
            </a:r>
          </a:p>
          <a:p>
            <a:endParaRPr lang="en-US" sz="1000" dirty="0"/>
          </a:p>
          <a:p>
            <a:pPr lvl="1"/>
            <a:r>
              <a:rPr lang="en-US" dirty="0"/>
              <a:t>Get an add code from the instructor (after the semester starts)</a:t>
            </a:r>
          </a:p>
          <a:p>
            <a:pPr lvl="1"/>
            <a:r>
              <a:rPr lang="en-US" dirty="0"/>
              <a:t>Let the instructor know you are a graduate student and the Graduate Advisor has waived the pre-requisites</a:t>
            </a:r>
          </a:p>
          <a:p>
            <a:pPr lvl="1"/>
            <a:r>
              <a:rPr lang="en-US" dirty="0"/>
              <a:t>Get written permission from the Graduate Advisor if needed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6B4FE0-B875-4F88-BE4E-F8547B163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E3FA45-73CB-446B-9FC2-A6DD33520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20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56E2268-66ED-4EA5-B818-91DDD6F1A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6037"/>
          </a:xfrm>
        </p:spPr>
        <p:txBody>
          <a:bodyPr>
            <a:normAutofit/>
          </a:bodyPr>
          <a:lstStyle/>
          <a:p>
            <a:r>
              <a:rPr lang="en-US" sz="3600" dirty="0"/>
              <a:t>Registering for Classes </a:t>
            </a:r>
          </a:p>
        </p:txBody>
      </p:sp>
    </p:spTree>
    <p:extLst>
      <p:ext uri="{BB962C8B-B14F-4D97-AF65-F5344CB8AC3E}">
        <p14:creationId xmlns:p14="http://schemas.microsoft.com/office/powerpoint/2010/main" val="4056380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73FD00B-F5F0-4BF1-9DAC-684FE1924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80676"/>
            <a:ext cx="8229600" cy="49266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800" b="1" dirty="0"/>
              <a:t>Classes You can’t Pre register</a:t>
            </a:r>
          </a:p>
          <a:p>
            <a:pPr marL="109728" indent="0">
              <a:buNone/>
            </a:pPr>
            <a:endParaRPr lang="en-US" b="1" dirty="0"/>
          </a:p>
          <a:p>
            <a:pPr>
              <a:lnSpc>
                <a:spcPct val="150000"/>
              </a:lnSpc>
            </a:pPr>
            <a:r>
              <a:rPr lang="en-US" dirty="0"/>
              <a:t>ME 295 A</a:t>
            </a:r>
          </a:p>
          <a:p>
            <a:pPr>
              <a:lnSpc>
                <a:spcPct val="150000"/>
              </a:lnSpc>
            </a:pPr>
            <a:r>
              <a:rPr lang="en-US" dirty="0"/>
              <a:t>ME 295 B</a:t>
            </a:r>
          </a:p>
          <a:p>
            <a:pPr>
              <a:lnSpc>
                <a:spcPct val="150000"/>
              </a:lnSpc>
            </a:pPr>
            <a:r>
              <a:rPr lang="en-US" dirty="0"/>
              <a:t>ME 299</a:t>
            </a:r>
          </a:p>
          <a:p>
            <a:pPr>
              <a:lnSpc>
                <a:spcPct val="150000"/>
              </a:lnSpc>
            </a:pPr>
            <a:r>
              <a:rPr lang="en-US" dirty="0"/>
              <a:t>ME 201</a:t>
            </a:r>
          </a:p>
          <a:p>
            <a:endParaRPr lang="en-US" sz="10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6B4FE0-B875-4F88-BE4E-F8547B163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E3FA45-73CB-446B-9FC2-A6DD33520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21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56E2268-66ED-4EA5-B818-91DDD6F1A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6037"/>
          </a:xfrm>
        </p:spPr>
        <p:txBody>
          <a:bodyPr>
            <a:normAutofit/>
          </a:bodyPr>
          <a:lstStyle/>
          <a:p>
            <a:r>
              <a:rPr lang="en-US" sz="3600" dirty="0"/>
              <a:t>Registering for Classes </a:t>
            </a:r>
          </a:p>
        </p:txBody>
      </p:sp>
    </p:spTree>
    <p:extLst>
      <p:ext uri="{BB962C8B-B14F-4D97-AF65-F5344CB8AC3E}">
        <p14:creationId xmlns:p14="http://schemas.microsoft.com/office/powerpoint/2010/main" val="1091214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en-US" dirty="0"/>
              <a:t>Probation: Overall GPA &lt; 3.0 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Disqualification: GPA &lt; 3.0 two consecutive semesters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Reinstatement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altLang="en-US" sz="3600" dirty="0">
                <a:solidFill>
                  <a:srgbClr val="0070C0"/>
                </a:solidFill>
              </a:rPr>
              <a:t>Probation and Disqualification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748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Courses taken at other than SJSU Institutions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sz="1200" dirty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Must be equivalent to the current SJSU courses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endParaRPr lang="en-US" sz="1200" dirty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Fill out an Equivalency Form and see the corresponding course instructor for evaluation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endParaRPr lang="en-US" sz="1200" dirty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Only a maximum of 9-units can be transferred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endParaRPr lang="en-US" sz="12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Courses taken at SJSU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You can transfer up to 9-units of </a:t>
            </a:r>
            <a:r>
              <a:rPr lang="en-US" b="1" i="1" dirty="0">
                <a:solidFill>
                  <a:srgbClr val="FF0000"/>
                </a:solidFill>
              </a:rPr>
              <a:t>graduate </a:t>
            </a:r>
            <a:r>
              <a:rPr lang="en-US" dirty="0"/>
              <a:t>ME courses completed as an SJSU undergraduate or taken on Open University. No pre-approval is required.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Transfer Credits</a:t>
            </a:r>
          </a:p>
        </p:txBody>
      </p:sp>
    </p:spTree>
    <p:extLst>
      <p:ext uri="{BB962C8B-B14F-4D97-AF65-F5344CB8AC3E}">
        <p14:creationId xmlns:p14="http://schemas.microsoft.com/office/powerpoint/2010/main" val="3150598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r>
              <a:rPr lang="en-US" dirty="0"/>
              <a:t>ME Web site: </a:t>
            </a:r>
          </a:p>
          <a:p>
            <a:pPr marL="109728" indent="0" algn="ctr">
              <a:buNone/>
            </a:pPr>
            <a:r>
              <a:rPr lang="en-US" dirty="0">
                <a:hlinkClick r:id="rId2"/>
              </a:rPr>
              <a:t>https://www.sjsu.edu/me/</a:t>
            </a:r>
            <a:endParaRPr lang="en-US" dirty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24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Resources</a:t>
            </a:r>
          </a:p>
        </p:txBody>
      </p:sp>
    </p:spTree>
    <p:extLst>
      <p:ext uri="{BB962C8B-B14F-4D97-AF65-F5344CB8AC3E}">
        <p14:creationId xmlns:p14="http://schemas.microsoft.com/office/powerpoint/2010/main" val="3284789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altLang="en-US" sz="30000" dirty="0"/>
              <a:t>?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25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0070C0"/>
                </a:solidFill>
              </a:rPr>
              <a:t>QUESTIONS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022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4B9677-74B8-45E7-B431-A2E46C098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6019800"/>
          </a:xfrm>
        </p:spPr>
        <p:txBody>
          <a:bodyPr/>
          <a:lstStyle/>
          <a:p>
            <a:pPr marL="109728" indent="0">
              <a:lnSpc>
                <a:spcPct val="150000"/>
              </a:lnSpc>
              <a:buNone/>
            </a:pPr>
            <a:r>
              <a:rPr lang="en-US" altLang="en-US" sz="4000" b="1" dirty="0"/>
              <a:t>Evening classes</a:t>
            </a:r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25C02B-6DD2-4DBA-9E4B-E9CE51C34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Graduate Students Orientation                            August 15,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0DB2DC-6BD6-44FD-A743-6619FE6C8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81DC8F9-3ECD-487C-BBDD-6BD73E91F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MSME Program</a:t>
            </a:r>
          </a:p>
        </p:txBody>
      </p:sp>
      <p:pic>
        <p:nvPicPr>
          <p:cNvPr id="7" name="Picture 6" descr="A group of people in a field&#10;&#10;Description automatically generated">
            <a:extLst>
              <a:ext uri="{FF2B5EF4-FFF2-40B4-BE49-F238E27FC236}">
                <a16:creationId xmlns:a16="http://schemas.microsoft.com/office/drawing/2014/main" id="{4FEF414F-E6E0-4632-9CF9-495F4FD87E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175326"/>
            <a:ext cx="6775192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802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3A9C00A-A955-4E28-B7D1-6BC5221259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06248" y="1943239"/>
            <a:ext cx="3689839" cy="3713956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20F1A5-C069-45CE-8F81-53CA5BC6B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8E9F65-D9EB-41F2-822C-8AAF16233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927EC4D-C454-48BA-A55D-FC71CF84D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574"/>
          </a:xfrm>
        </p:spPr>
        <p:txBody>
          <a:bodyPr>
            <a:noAutofit/>
          </a:bodyPr>
          <a:lstStyle/>
          <a:p>
            <a:r>
              <a:rPr lang="en-US" sz="3600" dirty="0"/>
              <a:t>MSME Program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9C9B8A60-676B-43B0-AD9F-34C4F52E74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724" y="914466"/>
            <a:ext cx="2752725" cy="113347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26A01684-97D7-412A-847F-A265431E27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0" y="2048735"/>
            <a:ext cx="2600325" cy="64770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509CB436-554D-4FA6-978B-2B787A2C71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55412" y="4485415"/>
            <a:ext cx="3495675" cy="6858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EF86C79E-7EF5-43F6-ADA6-8E3D25E39A9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9033" y="1474344"/>
            <a:ext cx="2009775" cy="15811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69C4004-06EC-494F-BF39-43DD2FD2CABF}"/>
              </a:ext>
            </a:extLst>
          </p:cNvPr>
          <p:cNvSpPr txBox="1"/>
          <p:nvPr/>
        </p:nvSpPr>
        <p:spPr>
          <a:xfrm>
            <a:off x="3094013" y="5636748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30-units Total</a:t>
            </a:r>
          </a:p>
        </p:txBody>
      </p:sp>
    </p:spTree>
    <p:extLst>
      <p:ext uri="{BB962C8B-B14F-4D97-AF65-F5344CB8AC3E}">
        <p14:creationId xmlns:p14="http://schemas.microsoft.com/office/powerpoint/2010/main" val="2490911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337" y="1186053"/>
            <a:ext cx="8229600" cy="4833747"/>
          </a:xfrm>
        </p:spPr>
        <p:txBody>
          <a:bodyPr>
            <a:normAutofit/>
          </a:bodyPr>
          <a:lstStyle/>
          <a:p>
            <a:pPr marL="109728" indent="0">
              <a:lnSpc>
                <a:spcPct val="150000"/>
              </a:lnSpc>
              <a:buNone/>
            </a:pPr>
            <a:endParaRPr lang="en-US" altLang="en-US" dirty="0"/>
          </a:p>
          <a:p>
            <a:pPr>
              <a:spcBef>
                <a:spcPts val="0"/>
              </a:spcBef>
            </a:pPr>
            <a:r>
              <a:rPr lang="en-US" altLang="en-US" dirty="0"/>
              <a:t>Grade in each of the 30 units for MS degree must be C or better (C- is an F)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5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15962"/>
          </a:xfrm>
        </p:spPr>
        <p:txBody>
          <a:bodyPr>
            <a:normAutofit fontScale="90000"/>
          </a:bodyPr>
          <a:lstStyle/>
          <a:p>
            <a:pPr marL="109728">
              <a:lnSpc>
                <a:spcPct val="120000"/>
              </a:lnSpc>
              <a:spcBef>
                <a:spcPts val="0"/>
              </a:spcBef>
            </a:pPr>
            <a:br>
              <a:rPr lang="en-US" altLang="en-US" sz="4000" dirty="0"/>
            </a:br>
            <a:r>
              <a:rPr lang="en-US" altLang="en-US" sz="4000" dirty="0"/>
              <a:t>Overall minimum </a:t>
            </a:r>
            <a:r>
              <a:rPr lang="en-US" altLang="en-US" sz="4000" dirty="0">
                <a:effectLst/>
              </a:rPr>
              <a:t>GPA of 3.0 or better</a:t>
            </a:r>
            <a:br>
              <a:rPr lang="en-US" altLang="en-US" sz="4400" dirty="0"/>
            </a:b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159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C8ED53-0E2B-4945-A1D7-AE789A039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57543-8673-4B25-A158-DE2FEA060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7BFC9BF-73B3-4FD9-8615-B5CCC58BB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altLang="en-US" sz="3600" dirty="0">
                <a:solidFill>
                  <a:srgbClr val="0070C0"/>
                </a:solidFill>
              </a:rPr>
              <a:t>Program Requirements (30-units)</a:t>
            </a:r>
            <a:endParaRPr lang="en-US" sz="3600" dirty="0"/>
          </a:p>
        </p:txBody>
      </p:sp>
      <p:pic>
        <p:nvPicPr>
          <p:cNvPr id="6" name="Picture 2" descr="Receiving diploma - stock photo free">
            <a:extLst>
              <a:ext uri="{FF2B5EF4-FFF2-40B4-BE49-F238E27FC236}">
                <a16:creationId xmlns:a16="http://schemas.microsoft.com/office/drawing/2014/main" id="{E970DD27-51B4-4BA9-B681-AAB09BC02A2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2312" y="2872581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F8F536C-73F8-41CE-9B27-DD3AC215F8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249" y="1696673"/>
            <a:ext cx="2524125" cy="14763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E24FB81-49C4-450E-A3E1-71E8519C8A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1264" y="1743076"/>
            <a:ext cx="2362200" cy="14668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F7C432B-FA7A-47EB-8653-F7130E5964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0249" y="4811712"/>
            <a:ext cx="2105025" cy="4667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A122987-2B95-439A-881C-6FF4B50EE58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97439" y="4830762"/>
            <a:ext cx="2486025" cy="447675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C0D67BB-8DD9-45DD-B0FA-CF127268D2DC}"/>
              </a:ext>
            </a:extLst>
          </p:cNvPr>
          <p:cNvCxnSpPr/>
          <p:nvPr/>
        </p:nvCxnSpPr>
        <p:spPr>
          <a:xfrm flipV="1">
            <a:off x="3429000" y="3505200"/>
            <a:ext cx="1092264" cy="13255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6283364-F178-4BDA-95F8-9F214E0E2B1B}"/>
              </a:ext>
            </a:extLst>
          </p:cNvPr>
          <p:cNvCxnSpPr/>
          <p:nvPr/>
        </p:nvCxnSpPr>
        <p:spPr>
          <a:xfrm flipH="1" flipV="1">
            <a:off x="4724400" y="3452083"/>
            <a:ext cx="228600" cy="13965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0212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7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3600" dirty="0"/>
              <a:t>Approved Electives: 18-units</a:t>
            </a:r>
            <a:endParaRPr lang="en-US" sz="3600" dirty="0">
              <a:solidFill>
                <a:srgbClr val="0070C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7842684-30D2-E827-ACAB-7BCF906B20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5963" y="432457"/>
            <a:ext cx="2247757" cy="149106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50FE355-B30D-5546-27CA-BF63A804D0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153" y="1177988"/>
            <a:ext cx="4982270" cy="92405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1B77013-2C6A-954C-9216-BCCED4511A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2146842"/>
            <a:ext cx="6620799" cy="85737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B96280A-DCC6-097F-B6A9-F38574426C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7153" y="3124200"/>
            <a:ext cx="4848902" cy="88594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A06C184-46B2-79B3-1EA1-539994A4617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7153" y="4214047"/>
            <a:ext cx="5668166" cy="57158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ABFA0DA7-FC65-970B-F1AF-F07B090EE64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43984" y="4109659"/>
            <a:ext cx="835224" cy="780356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BFB61A1-0F95-8C2C-1A9C-E855317A3E6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7200" y="4953401"/>
            <a:ext cx="6782747" cy="1171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733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1A5D1B-BDFB-05E2-6CB4-20204BE331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50710"/>
            <a:ext cx="8229600" cy="515658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000" dirty="0"/>
              <a:t>ME 135 – Intro to Composite Materials </a:t>
            </a:r>
          </a:p>
          <a:p>
            <a:pPr marL="109728" indent="0">
              <a:buNone/>
            </a:pPr>
            <a:r>
              <a:rPr lang="en-US" sz="2000" dirty="0"/>
              <a:t>ME 136 – Design for Manufacturability </a:t>
            </a:r>
          </a:p>
          <a:p>
            <a:pPr marL="109728" indent="0">
              <a:buNone/>
            </a:pPr>
            <a:r>
              <a:rPr lang="en-US" sz="2000" dirty="0"/>
              <a:t>ME 160 – Intro to Finite Element Method </a:t>
            </a:r>
          </a:p>
          <a:p>
            <a:pPr marL="109728" indent="0">
              <a:buNone/>
            </a:pPr>
            <a:r>
              <a:rPr lang="en-US" sz="2000" dirty="0"/>
              <a:t>ME 165 – Computer Aided Design in ME </a:t>
            </a:r>
          </a:p>
          <a:p>
            <a:pPr marL="109728" indent="0">
              <a:buNone/>
            </a:pPr>
            <a:r>
              <a:rPr lang="en-US" sz="2000" dirty="0"/>
              <a:t>ME 170 – Solar Energy Engineering o </a:t>
            </a:r>
          </a:p>
          <a:p>
            <a:pPr marL="109728" indent="0">
              <a:buNone/>
            </a:pPr>
            <a:r>
              <a:rPr lang="en-US" sz="2000" dirty="0"/>
              <a:t>ME 171 – Energy Management in Manufacturing   </a:t>
            </a:r>
          </a:p>
          <a:p>
            <a:pPr marL="109728" indent="0">
              <a:buNone/>
            </a:pPr>
            <a:r>
              <a:rPr lang="en-US" sz="2000" dirty="0"/>
              <a:t>ME 172 – Alternative &amp; Renewable Energy </a:t>
            </a:r>
          </a:p>
          <a:p>
            <a:pPr marL="109728" indent="0">
              <a:buNone/>
            </a:pPr>
            <a:r>
              <a:rPr lang="en-US" sz="2000" dirty="0"/>
              <a:t>ME 181 – Fundamentals of Biosensors </a:t>
            </a:r>
          </a:p>
          <a:p>
            <a:pPr marL="109728" indent="0">
              <a:buNone/>
            </a:pPr>
            <a:r>
              <a:rPr lang="en-US" sz="2000" dirty="0"/>
              <a:t>ME 183 – HVAC Systems Design </a:t>
            </a:r>
          </a:p>
          <a:p>
            <a:pPr marL="109728" indent="0">
              <a:buNone/>
            </a:pPr>
            <a:r>
              <a:rPr lang="en-US" sz="2000" dirty="0"/>
              <a:t>ME 185 – Hybrid and Electric Vehicle Fund. </a:t>
            </a:r>
          </a:p>
          <a:p>
            <a:pPr marL="109728" indent="0">
              <a:buNone/>
            </a:pPr>
            <a:r>
              <a:rPr lang="en-US" sz="2000" dirty="0"/>
              <a:t>ME 186 – Automotive Engineering</a:t>
            </a:r>
          </a:p>
          <a:p>
            <a:pPr marL="109728" indent="0">
              <a:buNone/>
            </a:pPr>
            <a:r>
              <a:rPr lang="en-US" sz="2000" dirty="0"/>
              <a:t>ME 187 – Automatic Control Systems Design </a:t>
            </a:r>
          </a:p>
          <a:p>
            <a:pPr marL="109728" indent="0">
              <a:buNone/>
            </a:pPr>
            <a:r>
              <a:rPr lang="en-US" sz="2000" dirty="0"/>
              <a:t>ME 189 – Design and Manuf. Of Microsystems </a:t>
            </a:r>
          </a:p>
          <a:p>
            <a:pPr marL="109728" indent="0">
              <a:buNone/>
            </a:pPr>
            <a:r>
              <a:rPr lang="en-US" sz="2000" dirty="0"/>
              <a:t>ME 192 – Robotics and Manufacturing Sys</a:t>
            </a:r>
            <a:r>
              <a:rPr lang="en-US" sz="1600" dirty="0"/>
              <a:t>.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70505A-C8E7-42DD-BD00-BC5615E8E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641CD1-669C-F07D-2764-08CCF78E1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DBCBC01-8F76-1EC9-5BC9-9B2833702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6071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The list of Approved Undergraduate Electives Courses</a:t>
            </a:r>
            <a:br>
              <a:rPr lang="en-US" sz="3600" dirty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47355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4B9677-74B8-45E7-B431-A2E46C098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308" y="274638"/>
            <a:ext cx="8421528" cy="5668962"/>
          </a:xfrm>
        </p:spPr>
        <p:txBody>
          <a:bodyPr>
            <a:normAutofit fontScale="85000" lnSpcReduction="20000"/>
          </a:bodyPr>
          <a:lstStyle/>
          <a:p>
            <a:pPr marL="109728" indent="0">
              <a:lnSpc>
                <a:spcPct val="150000"/>
              </a:lnSpc>
              <a:buNone/>
            </a:pPr>
            <a:endParaRPr lang="en-US" altLang="en-US" sz="3600" b="1" dirty="0"/>
          </a:p>
          <a:p>
            <a:pPr marL="109728" indent="0">
              <a:lnSpc>
                <a:spcPct val="150000"/>
              </a:lnSpc>
              <a:buNone/>
            </a:pPr>
            <a:r>
              <a:rPr lang="en-US" altLang="en-US" sz="3600" b="1" dirty="0"/>
              <a:t>Three Areas of emphasis:</a:t>
            </a:r>
          </a:p>
          <a:p>
            <a:pPr marL="393192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en-US" sz="2400" b="1" dirty="0"/>
              <a:t>				</a:t>
            </a:r>
          </a:p>
          <a:p>
            <a:pPr marL="393192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en-US" sz="2000" dirty="0"/>
              <a:t>                                               		</a:t>
            </a:r>
            <a:r>
              <a:rPr lang="en-US" altLang="en-US" sz="2800" b="1" dirty="0"/>
              <a:t>Example:</a:t>
            </a:r>
            <a:r>
              <a:rPr lang="en-US" altLang="en-US" sz="2400" b="1" dirty="0"/>
              <a:t> </a:t>
            </a:r>
          </a:p>
          <a:p>
            <a:pPr marL="393192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en-US" sz="2000" dirty="0"/>
              <a:t>					</a:t>
            </a:r>
            <a:r>
              <a:rPr lang="en-US" altLang="en-US" sz="2000" b="1" dirty="0"/>
              <a:t>ME 240 </a:t>
            </a:r>
            <a:r>
              <a:rPr lang="en-US" altLang="en-US" sz="2000" dirty="0"/>
              <a:t>ME 243, ME 250, ME 256, 						ME 260, ME 265</a:t>
            </a:r>
          </a:p>
          <a:p>
            <a:pPr marL="393192" lvl="1" indent="0">
              <a:lnSpc>
                <a:spcPct val="110000"/>
              </a:lnSpc>
              <a:spcBef>
                <a:spcPts val="0"/>
              </a:spcBef>
              <a:buNone/>
            </a:pPr>
            <a:endParaRPr lang="en-US" altLang="en-US" sz="2000" dirty="0"/>
          </a:p>
          <a:p>
            <a:pPr marL="393192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en-US" sz="2000" dirty="0"/>
              <a:t>                                      </a:t>
            </a:r>
            <a:r>
              <a:rPr lang="en-US" altLang="en-US" sz="2800" b="1" dirty="0"/>
              <a:t>                                                    							Example</a:t>
            </a:r>
            <a:r>
              <a:rPr lang="en-US" altLang="en-US" sz="2400" dirty="0"/>
              <a:t>:</a:t>
            </a:r>
            <a:r>
              <a:rPr lang="en-US" altLang="en-US" sz="2800" dirty="0"/>
              <a:t> </a:t>
            </a:r>
            <a:r>
              <a:rPr lang="en-US" altLang="en-US" sz="2000" dirty="0"/>
              <a:t>ME 280, ME 281,  					                 ME 282, ME 283, ME 284, ME 285                                                    </a:t>
            </a: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en-US" sz="2400" b="1" dirty="0"/>
              <a:t>					 </a:t>
            </a: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en-US" sz="2800" b="1" dirty="0"/>
              <a:t>					</a:t>
            </a: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en-US" sz="2800" b="1" dirty="0"/>
              <a:t>					Example:</a:t>
            </a:r>
          </a:p>
          <a:p>
            <a:pPr marL="393192" lvl="1" indent="0">
              <a:spcBef>
                <a:spcPts val="0"/>
              </a:spcBef>
              <a:buNone/>
            </a:pPr>
            <a:r>
              <a:rPr lang="en-US" altLang="en-US" sz="2000" dirty="0"/>
              <a:t>					ME 200,  ME 210, ME 211, ME                                                                      					221, ME 271</a:t>
            </a:r>
            <a:endParaRPr lang="en-US" altLang="en-US" sz="2000" b="1" dirty="0"/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25C02B-6DD2-4DBA-9E4B-E9CE51C34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15,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0DB2DC-6BD6-44FD-A743-6619FE6C8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81DC8F9-3ECD-487C-BBDD-6BD73E91F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3909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sz="4400" dirty="0">
                <a:solidFill>
                  <a:srgbClr val="0070C0"/>
                </a:solidFill>
              </a:rPr>
              <a:t>About the Program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1D90FB-8464-410D-A1B7-19C13D66D6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836" y="1867789"/>
            <a:ext cx="2867025" cy="12954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D0EDEFB-2066-4DF2-8B42-F843D9F1D8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836" y="3477353"/>
            <a:ext cx="4019550" cy="12668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76924ED-72C8-4C97-9035-E8C83F9B0E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329" y="4566756"/>
            <a:ext cx="4324350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958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19062</TotalTime>
  <Words>1271</Words>
  <Application>Microsoft Office PowerPoint</Application>
  <PresentationFormat>On-screen Show (4:3)</PresentationFormat>
  <Paragraphs>222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Calibri</vt:lpstr>
      <vt:lpstr>Lucida Sans Unicode</vt:lpstr>
      <vt:lpstr>Times New Roman</vt:lpstr>
      <vt:lpstr>Verdana</vt:lpstr>
      <vt:lpstr>Wingdings 2</vt:lpstr>
      <vt:lpstr>Wingdings 3</vt:lpstr>
      <vt:lpstr>Concourse</vt:lpstr>
      <vt:lpstr>   New Graduate Students Orientation                            August 15, 2025  Agenda </vt:lpstr>
      <vt:lpstr>PowerPoint Presentation</vt:lpstr>
      <vt:lpstr>MSME Program</vt:lpstr>
      <vt:lpstr>MSME Program</vt:lpstr>
      <vt:lpstr> Overall minimum GPA of 3.0 or better </vt:lpstr>
      <vt:lpstr>Program Requirements (30-units)</vt:lpstr>
      <vt:lpstr>Approved Electives: 18-units</vt:lpstr>
      <vt:lpstr>The list of Approved Undergraduate Electives Courses </vt:lpstr>
      <vt:lpstr>About the Program</vt:lpstr>
      <vt:lpstr>Course Plan</vt:lpstr>
      <vt:lpstr>Two-Year Graduation Plan (cont.)</vt:lpstr>
      <vt:lpstr>Note Regarding ME 201</vt:lpstr>
      <vt:lpstr>Program Notes</vt:lpstr>
      <vt:lpstr>Steps for Graduation</vt:lpstr>
      <vt:lpstr>Graduate Writing Assessment Requirement (GWAR)</vt:lpstr>
      <vt:lpstr>Steps for Completing Project/Thesis (6-units)</vt:lpstr>
      <vt:lpstr>About the Oral Presentation (Project/Thesis)</vt:lpstr>
      <vt:lpstr>Advising</vt:lpstr>
      <vt:lpstr>Advising Resources</vt:lpstr>
      <vt:lpstr>Registering for Classes </vt:lpstr>
      <vt:lpstr>Registering for Classes </vt:lpstr>
      <vt:lpstr>Probation and Disqualification</vt:lpstr>
      <vt:lpstr>Transfer Credits</vt:lpstr>
      <vt:lpstr>Resources</vt:lpstr>
      <vt:lpstr>QUESTIONS</vt:lpstr>
    </vt:vector>
  </TitlesOfParts>
  <Company>San Jose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Steps For Completing Your MSME</dc:title>
  <dc:creator>College Of Engineering</dc:creator>
  <cp:lastModifiedBy>Raghu Agarwal</cp:lastModifiedBy>
  <cp:revision>273</cp:revision>
  <cp:lastPrinted>2018-08-20T20:19:39Z</cp:lastPrinted>
  <dcterms:created xsi:type="dcterms:W3CDTF">2014-08-05T22:12:25Z</dcterms:created>
  <dcterms:modified xsi:type="dcterms:W3CDTF">2025-08-14T20:51:04Z</dcterms:modified>
</cp:coreProperties>
</file>